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56" r:id="rId2"/>
    <p:sldId id="257" r:id="rId3"/>
    <p:sldId id="267" r:id="rId4"/>
    <p:sldId id="268" r:id="rId5"/>
    <p:sldId id="269" r:id="rId6"/>
    <p:sldId id="270" r:id="rId7"/>
    <p:sldId id="271" r:id="rId8"/>
    <p:sldId id="272" r:id="rId9"/>
    <p:sldId id="273" r:id="rId10"/>
    <p:sldId id="275" r:id="rId11"/>
    <p:sldId id="274" r:id="rId12"/>
    <p:sldId id="276" r:id="rId13"/>
    <p:sldId id="277" r:id="rId14"/>
    <p:sldId id="278" r:id="rId15"/>
    <p:sldId id="279" r:id="rId16"/>
    <p:sldId id="280" r:id="rId17"/>
    <p:sldId id="281" r:id="rId18"/>
    <p:sldId id="283" r:id="rId19"/>
    <p:sldId id="282" r:id="rId20"/>
    <p:sldId id="284" r:id="rId21"/>
    <p:sldId id="285" r:id="rId22"/>
    <p:sldId id="286" r:id="rId23"/>
    <p:sldId id="287" r:id="rId24"/>
    <p:sldId id="289" r:id="rId25"/>
    <p:sldId id="288"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9" r:id="rId40"/>
    <p:sldId id="303" r:id="rId41"/>
    <p:sldId id="304" r:id="rId42"/>
    <p:sldId id="305" r:id="rId43"/>
    <p:sldId id="306" r:id="rId44"/>
    <p:sldId id="307" r:id="rId45"/>
    <p:sldId id="308"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6" r:id="rId71"/>
    <p:sldId id="335" r:id="rId72"/>
    <p:sldId id="337" r:id="rId73"/>
    <p:sldId id="338" r:id="rId74"/>
    <p:sldId id="339" r:id="rId75"/>
    <p:sldId id="340" r:id="rId76"/>
    <p:sldId id="341" r:id="rId77"/>
    <p:sldId id="342" r:id="rId78"/>
    <p:sldId id="343" r:id="rId79"/>
    <p:sldId id="344" r:id="rId80"/>
    <p:sldId id="345" r:id="rId81"/>
    <p:sldId id="346" r:id="rId82"/>
    <p:sldId id="348" r:id="rId83"/>
    <p:sldId id="349" r:id="rId84"/>
    <p:sldId id="350" r:id="rId85"/>
    <p:sldId id="351" r:id="rId86"/>
    <p:sldId id="352" r:id="rId87"/>
    <p:sldId id="353" r:id="rId88"/>
    <p:sldId id="354" r:id="rId89"/>
    <p:sldId id="355" r:id="rId90"/>
    <p:sldId id="356" r:id="rId91"/>
    <p:sldId id="361" r:id="rId92"/>
    <p:sldId id="357" r:id="rId93"/>
    <p:sldId id="358" r:id="rId94"/>
    <p:sldId id="359" r:id="rId95"/>
    <p:sldId id="360" r:id="rId96"/>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54FC12C3-7EF5-4513-A3D7-68B3512742CD}" type="datetimeFigureOut">
              <a:rPr lang="pt-BR" smtClean="0"/>
              <a:t>11/01/2024</a:t>
            </a:fld>
            <a:endParaRPr lang="pt-BR"/>
          </a:p>
        </p:txBody>
      </p:sp>
      <p:sp>
        <p:nvSpPr>
          <p:cNvPr id="4" name="Espaço Reservado para Imagem de Slide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591C76CD-DB59-4BDB-86B6-0F1882DC8E14}" type="slidenum">
              <a:rPr lang="pt-BR" smtClean="0"/>
              <a:t>‹nº›</a:t>
            </a:fld>
            <a:endParaRPr lang="pt-BR"/>
          </a:p>
        </p:txBody>
      </p:sp>
    </p:spTree>
    <p:extLst>
      <p:ext uri="{BB962C8B-B14F-4D97-AF65-F5344CB8AC3E}">
        <p14:creationId xmlns:p14="http://schemas.microsoft.com/office/powerpoint/2010/main" val="2442220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t-BR"/>
              <a:t>Clique para editar o título Mestre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7948B749-ED23-4BE4-A02B-4BD6223B9FE4}" type="datetimeFigureOut">
              <a:rPr lang="pt-BR" smtClean="0"/>
              <a:t>11/01/2024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61594BA-9B4E-43CE-9A77-9F286E087189}" type="slidenum">
              <a:rPr lang="pt-BR" smtClean="0"/>
              <a:t>‹nº›</a:t>
            </a:fld>
            <a:endParaRPr lang="pt-B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139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948B749-ED23-4BE4-A02B-4BD6223B9FE4}" type="datetimeFigureOut">
              <a:rPr lang="pt-BR" smtClean="0"/>
              <a:t>11/01/2024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61594BA-9B4E-43CE-9A77-9F286E087189}" type="slidenum">
              <a:rPr lang="pt-BR" smtClean="0"/>
              <a:t>‹nº›</a:t>
            </a:fld>
            <a:endParaRPr lang="pt-BR"/>
          </a:p>
        </p:txBody>
      </p:sp>
    </p:spTree>
    <p:extLst>
      <p:ext uri="{BB962C8B-B14F-4D97-AF65-F5344CB8AC3E}">
        <p14:creationId xmlns:p14="http://schemas.microsoft.com/office/powerpoint/2010/main" val="1689289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948B749-ED23-4BE4-A02B-4BD6223B9FE4}" type="datetimeFigureOut">
              <a:rPr lang="pt-BR" smtClean="0"/>
              <a:t>11/01/2024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61594BA-9B4E-43CE-9A77-9F286E087189}" type="slidenum">
              <a:rPr lang="pt-BR" smtClean="0"/>
              <a:t>‹nº›</a:t>
            </a:fld>
            <a:endParaRPr lang="pt-BR"/>
          </a:p>
        </p:txBody>
      </p:sp>
    </p:spTree>
    <p:extLst>
      <p:ext uri="{BB962C8B-B14F-4D97-AF65-F5344CB8AC3E}">
        <p14:creationId xmlns:p14="http://schemas.microsoft.com/office/powerpoint/2010/main" val="160142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948B749-ED23-4BE4-A02B-4BD6223B9FE4}" type="datetimeFigureOut">
              <a:rPr lang="pt-BR" smtClean="0"/>
              <a:t>11/01/2024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61594BA-9B4E-43CE-9A77-9F286E087189}" type="slidenum">
              <a:rPr lang="pt-BR" smtClean="0"/>
              <a:t>‹nº›</a:t>
            </a:fld>
            <a:endParaRPr lang="pt-BR"/>
          </a:p>
        </p:txBody>
      </p:sp>
    </p:spTree>
    <p:extLst>
      <p:ext uri="{BB962C8B-B14F-4D97-AF65-F5344CB8AC3E}">
        <p14:creationId xmlns:p14="http://schemas.microsoft.com/office/powerpoint/2010/main" val="3434484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7948B749-ED23-4BE4-A02B-4BD6223B9FE4}" type="datetimeFigureOut">
              <a:rPr lang="pt-BR" smtClean="0"/>
              <a:t>11/01/2024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61594BA-9B4E-43CE-9A77-9F286E087189}" type="slidenum">
              <a:rPr lang="pt-BR" smtClean="0"/>
              <a:t>‹nº›</a:t>
            </a:fld>
            <a:endParaRPr lang="pt-B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43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7948B749-ED23-4BE4-A02B-4BD6223B9FE4}" type="datetimeFigureOut">
              <a:rPr lang="pt-BR" smtClean="0"/>
              <a:t>11/01/2024</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61594BA-9B4E-43CE-9A77-9F286E087189}" type="slidenum">
              <a:rPr lang="pt-BR" smtClean="0"/>
              <a:t>‹nº›</a:t>
            </a:fld>
            <a:endParaRPr lang="pt-BR"/>
          </a:p>
        </p:txBody>
      </p:sp>
    </p:spTree>
    <p:extLst>
      <p:ext uri="{BB962C8B-B14F-4D97-AF65-F5344CB8AC3E}">
        <p14:creationId xmlns:p14="http://schemas.microsoft.com/office/powerpoint/2010/main" val="2142712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097280" y="2582334"/>
            <a:ext cx="4937760" cy="33782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217920" y="2582334"/>
            <a:ext cx="4937760" cy="33782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7948B749-ED23-4BE4-A02B-4BD6223B9FE4}" type="datetimeFigureOut">
              <a:rPr lang="pt-BR" smtClean="0"/>
              <a:t>11/01/2024</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61594BA-9B4E-43CE-9A77-9F286E087189}" type="slidenum">
              <a:rPr lang="pt-BR" smtClean="0"/>
              <a:t>‹nº›</a:t>
            </a:fld>
            <a:endParaRPr lang="pt-BR"/>
          </a:p>
        </p:txBody>
      </p:sp>
    </p:spTree>
    <p:extLst>
      <p:ext uri="{BB962C8B-B14F-4D97-AF65-F5344CB8AC3E}">
        <p14:creationId xmlns:p14="http://schemas.microsoft.com/office/powerpoint/2010/main" val="3830541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7948B749-ED23-4BE4-A02B-4BD6223B9FE4}" type="datetimeFigureOut">
              <a:rPr lang="pt-BR" smtClean="0"/>
              <a:t>11/01/2024</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61594BA-9B4E-43CE-9A77-9F286E087189}" type="slidenum">
              <a:rPr lang="pt-BR" smtClean="0"/>
              <a:t>‹nº›</a:t>
            </a:fld>
            <a:endParaRPr lang="pt-BR"/>
          </a:p>
        </p:txBody>
      </p:sp>
    </p:spTree>
    <p:extLst>
      <p:ext uri="{BB962C8B-B14F-4D97-AF65-F5344CB8AC3E}">
        <p14:creationId xmlns:p14="http://schemas.microsoft.com/office/powerpoint/2010/main" val="1013688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948B749-ED23-4BE4-A02B-4BD6223B9FE4}" type="datetimeFigureOut">
              <a:rPr lang="pt-BR" smtClean="0"/>
              <a:t>11/01/2024</a:t>
            </a:fld>
            <a:endParaRPr lang="pt-B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pt-BR"/>
          </a:p>
        </p:txBody>
      </p:sp>
      <p:sp>
        <p:nvSpPr>
          <p:cNvPr id="9" name="Slide Number Placeholder 8"/>
          <p:cNvSpPr>
            <a:spLocks noGrp="1"/>
          </p:cNvSpPr>
          <p:nvPr>
            <p:ph type="sldNum" sz="quarter" idx="12"/>
          </p:nvPr>
        </p:nvSpPr>
        <p:spPr/>
        <p:txBody>
          <a:bodyPr/>
          <a:lstStyle/>
          <a:p>
            <a:fld id="{261594BA-9B4E-43CE-9A77-9F286E087189}" type="slidenum">
              <a:rPr lang="pt-BR" smtClean="0"/>
              <a:t>‹nº›</a:t>
            </a:fld>
            <a:endParaRPr lang="pt-BR"/>
          </a:p>
        </p:txBody>
      </p:sp>
    </p:spTree>
    <p:extLst>
      <p:ext uri="{BB962C8B-B14F-4D97-AF65-F5344CB8AC3E}">
        <p14:creationId xmlns:p14="http://schemas.microsoft.com/office/powerpoint/2010/main" val="383008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pt-BR"/>
              <a:t>Clique para editar o título Mestre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948B749-ED23-4BE4-A02B-4BD6223B9FE4}" type="datetimeFigureOut">
              <a:rPr lang="pt-BR" smtClean="0"/>
              <a:t>11/01/2024</a:t>
            </a:fld>
            <a:endParaRPr lang="pt-B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pt-B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61594BA-9B4E-43CE-9A77-9F286E087189}" type="slidenum">
              <a:rPr lang="pt-BR" smtClean="0"/>
              <a:t>‹nº›</a:t>
            </a:fld>
            <a:endParaRPr lang="pt-BR"/>
          </a:p>
        </p:txBody>
      </p:sp>
    </p:spTree>
    <p:extLst>
      <p:ext uri="{BB962C8B-B14F-4D97-AF65-F5344CB8AC3E}">
        <p14:creationId xmlns:p14="http://schemas.microsoft.com/office/powerpoint/2010/main" val="347013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7948B749-ED23-4BE4-A02B-4BD6223B9FE4}" type="datetimeFigureOut">
              <a:rPr lang="pt-BR" smtClean="0"/>
              <a:t>11/01/2024</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61594BA-9B4E-43CE-9A77-9F286E087189}" type="slidenum">
              <a:rPr lang="pt-BR" smtClean="0"/>
              <a:t>‹nº›</a:t>
            </a:fld>
            <a:endParaRPr lang="pt-BR"/>
          </a:p>
        </p:txBody>
      </p:sp>
    </p:spTree>
    <p:extLst>
      <p:ext uri="{BB962C8B-B14F-4D97-AF65-F5344CB8AC3E}">
        <p14:creationId xmlns:p14="http://schemas.microsoft.com/office/powerpoint/2010/main" val="244578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pt-BR"/>
              <a:t>Clique para editar o título Mestre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948B749-ED23-4BE4-A02B-4BD6223B9FE4}" type="datetimeFigureOut">
              <a:rPr lang="pt-BR" smtClean="0"/>
              <a:t>11/01/2024</a:t>
            </a:fld>
            <a:endParaRPr lang="pt-B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t-B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61594BA-9B4E-43CE-9A77-9F286E087189}" type="slidenum">
              <a:rPr lang="pt-BR" smtClean="0"/>
              <a:t>‹nº›</a:t>
            </a:fld>
            <a:endParaRPr lang="pt-B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683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A6DA81-6A97-2382-2CB3-2206099E5E9C}"/>
              </a:ext>
            </a:extLst>
          </p:cNvPr>
          <p:cNvSpPr>
            <a:spLocks noGrp="1"/>
          </p:cNvSpPr>
          <p:nvPr>
            <p:ph type="ctrTitle"/>
          </p:nvPr>
        </p:nvSpPr>
        <p:spPr>
          <a:xfrm>
            <a:off x="1524000" y="1081583"/>
            <a:ext cx="9144000" cy="2387600"/>
          </a:xfrm>
        </p:spPr>
        <p:txBody>
          <a:bodyPr/>
          <a:lstStyle/>
          <a:p>
            <a:r>
              <a:rPr lang="pt-BR" dirty="0"/>
              <a:t>Alterações do Volume e da Forma do Crânio</a:t>
            </a:r>
          </a:p>
        </p:txBody>
      </p:sp>
      <p:sp>
        <p:nvSpPr>
          <p:cNvPr id="3" name="Subtítulo 2">
            <a:extLst>
              <a:ext uri="{FF2B5EF4-FFF2-40B4-BE49-F238E27FC236}">
                <a16:creationId xmlns:a16="http://schemas.microsoft.com/office/drawing/2014/main" id="{43B4A6BF-97F9-A2D3-2B5A-D3030B338BE6}"/>
              </a:ext>
            </a:extLst>
          </p:cNvPr>
          <p:cNvSpPr>
            <a:spLocks noGrp="1"/>
          </p:cNvSpPr>
          <p:nvPr>
            <p:ph type="subTitle" idx="1"/>
          </p:nvPr>
        </p:nvSpPr>
        <p:spPr>
          <a:xfrm>
            <a:off x="5679345" y="5486401"/>
            <a:ext cx="6305725" cy="1330586"/>
          </a:xfrm>
        </p:spPr>
        <p:txBody>
          <a:bodyPr>
            <a:normAutofit/>
          </a:bodyPr>
          <a:lstStyle/>
          <a:p>
            <a:r>
              <a:rPr lang="pt-BR" dirty="0"/>
              <a:t>Igor de Assis Franco</a:t>
            </a:r>
          </a:p>
          <a:p>
            <a:r>
              <a:rPr lang="pt-BR" dirty="0"/>
              <a:t>Neurologista</a:t>
            </a:r>
          </a:p>
        </p:txBody>
      </p:sp>
    </p:spTree>
    <p:extLst>
      <p:ext uri="{BB962C8B-B14F-4D97-AF65-F5344CB8AC3E}">
        <p14:creationId xmlns:p14="http://schemas.microsoft.com/office/powerpoint/2010/main" val="597678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1A84B8-1D8F-6C36-4A98-567C3871ECB4}"/>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D50DC5D2-B72F-9341-D6B3-A0299B6E5DCF}"/>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4E8BBAA4-8A0F-0D9E-AD76-84D2AC89FE5F}"/>
              </a:ext>
            </a:extLst>
          </p:cNvPr>
          <p:cNvPicPr>
            <a:picLocks noChangeAspect="1"/>
          </p:cNvPicPr>
          <p:nvPr/>
        </p:nvPicPr>
        <p:blipFill>
          <a:blip r:embed="rId2"/>
          <a:stretch>
            <a:fillRect/>
          </a:stretch>
        </p:blipFill>
        <p:spPr>
          <a:xfrm>
            <a:off x="3526971" y="18112"/>
            <a:ext cx="5151699" cy="6839888"/>
          </a:xfrm>
          <a:prstGeom prst="rect">
            <a:avLst/>
          </a:prstGeom>
        </p:spPr>
      </p:pic>
    </p:spTree>
    <p:extLst>
      <p:ext uri="{BB962C8B-B14F-4D97-AF65-F5344CB8AC3E}">
        <p14:creationId xmlns:p14="http://schemas.microsoft.com/office/powerpoint/2010/main" val="2322440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AEFB4C-40AE-CB39-DFCB-D6549A404D2D}"/>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F7C109FB-1D58-CE70-DDA5-E158C2A62B02}"/>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FFF51D05-3036-2B58-813C-202D93644125}"/>
              </a:ext>
            </a:extLst>
          </p:cNvPr>
          <p:cNvPicPr>
            <a:picLocks noChangeAspect="1"/>
          </p:cNvPicPr>
          <p:nvPr/>
        </p:nvPicPr>
        <p:blipFill>
          <a:blip r:embed="rId2"/>
          <a:stretch>
            <a:fillRect/>
          </a:stretch>
        </p:blipFill>
        <p:spPr>
          <a:xfrm>
            <a:off x="3573624" y="15421"/>
            <a:ext cx="5047862" cy="6831368"/>
          </a:xfrm>
          <a:prstGeom prst="rect">
            <a:avLst/>
          </a:prstGeom>
        </p:spPr>
      </p:pic>
    </p:spTree>
    <p:extLst>
      <p:ext uri="{BB962C8B-B14F-4D97-AF65-F5344CB8AC3E}">
        <p14:creationId xmlns:p14="http://schemas.microsoft.com/office/powerpoint/2010/main" val="233018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113817-C557-8AE1-ADAF-7EF3CC678C8F}"/>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C2534A7B-FA35-0467-B8AB-36E957EEA7AA}"/>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9251F4F0-069E-36DF-A7F6-0A5AA3484C93}"/>
              </a:ext>
            </a:extLst>
          </p:cNvPr>
          <p:cNvPicPr>
            <a:picLocks noChangeAspect="1"/>
          </p:cNvPicPr>
          <p:nvPr/>
        </p:nvPicPr>
        <p:blipFill>
          <a:blip r:embed="rId2"/>
          <a:stretch>
            <a:fillRect/>
          </a:stretch>
        </p:blipFill>
        <p:spPr>
          <a:xfrm>
            <a:off x="2970054" y="0"/>
            <a:ext cx="6370078" cy="6858000"/>
          </a:xfrm>
          <a:prstGeom prst="rect">
            <a:avLst/>
          </a:prstGeom>
        </p:spPr>
      </p:pic>
    </p:spTree>
    <p:extLst>
      <p:ext uri="{BB962C8B-B14F-4D97-AF65-F5344CB8AC3E}">
        <p14:creationId xmlns:p14="http://schemas.microsoft.com/office/powerpoint/2010/main" val="411993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B5A84A-C495-815B-F107-EFB89EECB2F0}"/>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0E903639-A857-3885-DECC-18AC05EE5423}"/>
              </a:ext>
            </a:extLst>
          </p:cNvPr>
          <p:cNvSpPr>
            <a:spLocks noGrp="1"/>
          </p:cNvSpPr>
          <p:nvPr>
            <p:ph idx="1"/>
          </p:nvPr>
        </p:nvSpPr>
        <p:spPr/>
        <p:txBody>
          <a:bodyPr/>
          <a:lstStyle/>
          <a:p>
            <a:endParaRPr lang="pt-BR"/>
          </a:p>
        </p:txBody>
      </p:sp>
      <p:pic>
        <p:nvPicPr>
          <p:cNvPr id="7" name="Imagem 6">
            <a:extLst>
              <a:ext uri="{FF2B5EF4-FFF2-40B4-BE49-F238E27FC236}">
                <a16:creationId xmlns:a16="http://schemas.microsoft.com/office/drawing/2014/main" id="{CD44B3EF-AA5A-36C4-C0A8-38BBE3539260}"/>
              </a:ext>
            </a:extLst>
          </p:cNvPr>
          <p:cNvPicPr>
            <a:picLocks noChangeAspect="1"/>
          </p:cNvPicPr>
          <p:nvPr/>
        </p:nvPicPr>
        <p:blipFill>
          <a:blip r:embed="rId2"/>
          <a:stretch>
            <a:fillRect/>
          </a:stretch>
        </p:blipFill>
        <p:spPr>
          <a:xfrm>
            <a:off x="1390261" y="1101012"/>
            <a:ext cx="9494366" cy="4556492"/>
          </a:xfrm>
          <a:prstGeom prst="rect">
            <a:avLst/>
          </a:prstGeom>
        </p:spPr>
      </p:pic>
    </p:spTree>
    <p:extLst>
      <p:ext uri="{BB962C8B-B14F-4D97-AF65-F5344CB8AC3E}">
        <p14:creationId xmlns:p14="http://schemas.microsoft.com/office/powerpoint/2010/main" val="3031632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4D2F3-1703-1480-A317-38A2823B3228}"/>
              </a:ext>
            </a:extLst>
          </p:cNvPr>
          <p:cNvSpPr>
            <a:spLocks noGrp="1"/>
          </p:cNvSpPr>
          <p:nvPr>
            <p:ph type="title"/>
          </p:nvPr>
        </p:nvSpPr>
        <p:spPr/>
        <p:txBody>
          <a:bodyPr/>
          <a:lstStyle/>
          <a:p>
            <a:r>
              <a:rPr lang="pt-BR" dirty="0"/>
              <a:t>Anatomia e Fisiologia do Crescimento do Crânio</a:t>
            </a:r>
          </a:p>
        </p:txBody>
      </p:sp>
      <p:sp>
        <p:nvSpPr>
          <p:cNvPr id="3" name="Espaço Reservado para Conteúdo 2">
            <a:extLst>
              <a:ext uri="{FF2B5EF4-FFF2-40B4-BE49-F238E27FC236}">
                <a16:creationId xmlns:a16="http://schemas.microsoft.com/office/drawing/2014/main" id="{D97109F1-3653-BA8F-C6A5-0A45DE438AC0}"/>
              </a:ext>
            </a:extLst>
          </p:cNvPr>
          <p:cNvSpPr>
            <a:spLocks noGrp="1"/>
          </p:cNvSpPr>
          <p:nvPr>
            <p:ph idx="1"/>
          </p:nvPr>
        </p:nvSpPr>
        <p:spPr/>
        <p:txBody>
          <a:bodyPr/>
          <a:lstStyle/>
          <a:p>
            <a:r>
              <a:rPr lang="pt-BR" dirty="0"/>
              <a:t>Normocefalia é definida por um PC localizado entre dois desvios-padrão (DP) acima e 2 DP abaixo da média para idade e sexo.</a:t>
            </a:r>
          </a:p>
          <a:p>
            <a:r>
              <a:rPr lang="pt-BR" dirty="0"/>
              <a:t>O PC que cresce paralelamente às curvas dos percentis tem diferentes implicações quando comparado ao crescimento que cruza as linhas de percentis.</a:t>
            </a:r>
          </a:p>
          <a:p>
            <a:endParaRPr lang="pt-BR" dirty="0"/>
          </a:p>
        </p:txBody>
      </p:sp>
    </p:spTree>
    <p:extLst>
      <p:ext uri="{BB962C8B-B14F-4D97-AF65-F5344CB8AC3E}">
        <p14:creationId xmlns:p14="http://schemas.microsoft.com/office/powerpoint/2010/main" val="3884282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65501-1084-670C-17FF-526E712FD56A}"/>
              </a:ext>
            </a:extLst>
          </p:cNvPr>
          <p:cNvSpPr>
            <a:spLocks noGrp="1"/>
          </p:cNvSpPr>
          <p:nvPr>
            <p:ph type="title"/>
          </p:nvPr>
        </p:nvSpPr>
        <p:spPr/>
        <p:txBody>
          <a:bodyPr/>
          <a:lstStyle/>
          <a:p>
            <a:r>
              <a:rPr lang="pt-BR" dirty="0"/>
              <a:t>Anatomia e Fisiologia do Crescimento do Crânio</a:t>
            </a:r>
          </a:p>
        </p:txBody>
      </p:sp>
      <p:sp>
        <p:nvSpPr>
          <p:cNvPr id="3" name="Espaço Reservado para Conteúdo 2">
            <a:extLst>
              <a:ext uri="{FF2B5EF4-FFF2-40B4-BE49-F238E27FC236}">
                <a16:creationId xmlns:a16="http://schemas.microsoft.com/office/drawing/2014/main" id="{32F63B0A-6D06-671E-B55A-812169FB328C}"/>
              </a:ext>
            </a:extLst>
          </p:cNvPr>
          <p:cNvSpPr>
            <a:spLocks noGrp="1"/>
          </p:cNvSpPr>
          <p:nvPr>
            <p:ph idx="1"/>
          </p:nvPr>
        </p:nvSpPr>
        <p:spPr/>
        <p:txBody>
          <a:bodyPr>
            <a:normAutofit/>
          </a:bodyPr>
          <a:lstStyle/>
          <a:p>
            <a:r>
              <a:rPr lang="pt-BR" dirty="0"/>
              <a:t>A aceleração da curva do PC através das linhas de percentis indica um aumento excessivo do volume intracraniano, que pode ser visto, por exemplo, nos pacientes com hidrocefalia, hematoma subdural, megalencefalia de origem metabólica e macrocefalia familiar.</a:t>
            </a:r>
          </a:p>
          <a:p>
            <a:r>
              <a:rPr lang="pt-BR" dirty="0"/>
              <a:t>Desaceleração indica uma doença que destruiu o tecido cerebral ou afetou gravemente a mielinização e o crescimento neuronal, como em lesões hipóxico-isquêmicas ou causadas por infecções congênitas.</a:t>
            </a:r>
          </a:p>
          <a:p>
            <a:r>
              <a:rPr lang="pt-BR" dirty="0"/>
              <a:t>Padrões com medida do PC consistentemente pequenos ou grandes desde o nascimento geralmente indicam um processo congênito.</a:t>
            </a:r>
          </a:p>
        </p:txBody>
      </p:sp>
    </p:spTree>
    <p:extLst>
      <p:ext uri="{BB962C8B-B14F-4D97-AF65-F5344CB8AC3E}">
        <p14:creationId xmlns:p14="http://schemas.microsoft.com/office/powerpoint/2010/main" val="3948101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04AE38-1CDC-3FC4-A07C-4C21D32FFB10}"/>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FD5FE721-D89C-79CC-FD1B-8CFCA4FFA6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6653" y="0"/>
            <a:ext cx="6931111" cy="6858000"/>
          </a:xfrm>
        </p:spPr>
      </p:pic>
    </p:spTree>
    <p:extLst>
      <p:ext uri="{BB962C8B-B14F-4D97-AF65-F5344CB8AC3E}">
        <p14:creationId xmlns:p14="http://schemas.microsoft.com/office/powerpoint/2010/main" val="2208509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3F5124-31CF-1CD7-D46A-6C011A0508D7}"/>
              </a:ext>
            </a:extLst>
          </p:cNvPr>
          <p:cNvSpPr>
            <a:spLocks noGrp="1"/>
          </p:cNvSpPr>
          <p:nvPr>
            <p:ph type="title"/>
          </p:nvPr>
        </p:nvSpPr>
        <p:spPr/>
        <p:txBody>
          <a:bodyPr/>
          <a:lstStyle/>
          <a:p>
            <a:r>
              <a:rPr lang="pt-BR" dirty="0"/>
              <a:t>Macrocefalia </a:t>
            </a:r>
          </a:p>
        </p:txBody>
      </p:sp>
      <p:sp>
        <p:nvSpPr>
          <p:cNvPr id="3" name="Espaço Reservado para Conteúdo 2">
            <a:extLst>
              <a:ext uri="{FF2B5EF4-FFF2-40B4-BE49-F238E27FC236}">
                <a16:creationId xmlns:a16="http://schemas.microsoft.com/office/drawing/2014/main" id="{58424E86-E719-81C5-ECA4-08F273C6EEA1}"/>
              </a:ext>
            </a:extLst>
          </p:cNvPr>
          <p:cNvSpPr>
            <a:spLocks noGrp="1"/>
          </p:cNvSpPr>
          <p:nvPr>
            <p:ph idx="1"/>
          </p:nvPr>
        </p:nvSpPr>
        <p:spPr/>
        <p:txBody>
          <a:bodyPr>
            <a:normAutofit/>
          </a:bodyPr>
          <a:lstStyle/>
          <a:p>
            <a:r>
              <a:rPr lang="pt-BR" dirty="0"/>
              <a:t>Macrocefalia é uma condição na qual o PC é superior a 2 DP acima da média para idade e sexo, podendo ser causada pelo aumento no tamanho de qualquer um dos componentes do crânio. </a:t>
            </a:r>
          </a:p>
          <a:p>
            <a:r>
              <a:rPr lang="pt-BR" dirty="0"/>
              <a:t>Megalencefalia, ou macroencefalia, é definida como uma razão de peso/volume cerebral maior do que 2 DP acima da média, e pode resultar de um volume excessivo dos constituintes normais do cérebro, da proliferação celular, da inadequada apoptose e do acúmulo de metabólitos.</a:t>
            </a:r>
          </a:p>
        </p:txBody>
      </p:sp>
    </p:spTree>
    <p:extLst>
      <p:ext uri="{BB962C8B-B14F-4D97-AF65-F5344CB8AC3E}">
        <p14:creationId xmlns:p14="http://schemas.microsoft.com/office/powerpoint/2010/main" val="405769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D81AF3-5F90-3477-CCAC-D92FCADFB096}"/>
              </a:ext>
            </a:extLst>
          </p:cNvPr>
          <p:cNvSpPr>
            <a:spLocks noGrp="1"/>
          </p:cNvSpPr>
          <p:nvPr>
            <p:ph type="title"/>
          </p:nvPr>
        </p:nvSpPr>
        <p:spPr/>
        <p:txBody>
          <a:bodyPr/>
          <a:lstStyle/>
          <a:p>
            <a:r>
              <a:rPr lang="pt-BR" dirty="0"/>
              <a:t>Megalencefalia</a:t>
            </a:r>
          </a:p>
        </p:txBody>
      </p:sp>
      <p:sp>
        <p:nvSpPr>
          <p:cNvPr id="3" name="Espaço Reservado para Conteúdo 2">
            <a:extLst>
              <a:ext uri="{FF2B5EF4-FFF2-40B4-BE49-F238E27FC236}">
                <a16:creationId xmlns:a16="http://schemas.microsoft.com/office/drawing/2014/main" id="{9C3E7A86-974D-3BBC-B3A1-F3F74459F19D}"/>
              </a:ext>
            </a:extLst>
          </p:cNvPr>
          <p:cNvSpPr>
            <a:spLocks noGrp="1"/>
          </p:cNvSpPr>
          <p:nvPr>
            <p:ph idx="1"/>
          </p:nvPr>
        </p:nvSpPr>
        <p:spPr/>
        <p:txBody>
          <a:bodyPr>
            <a:normAutofit/>
          </a:bodyPr>
          <a:lstStyle/>
          <a:p>
            <a:r>
              <a:rPr lang="pt-BR" dirty="0"/>
              <a:t>Megalencefalia anatômica: é causada pelo aumento no tamanho ou no número de células cerebrais, na ausência de doenças metabólicas ou encefalopatias agudas. Geralmente está presente desde o nascimento e o PC mantém-se aumentado no período pós-natal, com o crescimento paralelo aos percentis superiores.</a:t>
            </a:r>
          </a:p>
          <a:p>
            <a:r>
              <a:rPr lang="pt-BR" dirty="0"/>
              <a:t>Megalencefalia metabólica: é causada pela deposição de produtos metabólicos nos tecidos cerebrais ou edema cerebral, secundários a um erro inato do metabolismo. O PC na criança com megalencefalia metabólica é geralmente normal ao nascimento. O aumento ocorre nos meses subsequentes, frequentemente acompanhado de regressão neurológica e sinais e sintomas de hipertensão intracraniana (HIC).</a:t>
            </a:r>
          </a:p>
        </p:txBody>
      </p:sp>
    </p:spTree>
    <p:extLst>
      <p:ext uri="{BB962C8B-B14F-4D97-AF65-F5344CB8AC3E}">
        <p14:creationId xmlns:p14="http://schemas.microsoft.com/office/powerpoint/2010/main" val="3859590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237B09-A7EE-FEB4-12A1-842E26E8722D}"/>
              </a:ext>
            </a:extLst>
          </p:cNvPr>
          <p:cNvSpPr>
            <a:spLocks noGrp="1"/>
          </p:cNvSpPr>
          <p:nvPr>
            <p:ph type="title"/>
          </p:nvPr>
        </p:nvSpPr>
        <p:spPr/>
        <p:txBody>
          <a:bodyPr/>
          <a:lstStyle/>
          <a:p>
            <a:endParaRPr lang="pt-BR" dirty="0"/>
          </a:p>
        </p:txBody>
      </p:sp>
      <p:sp>
        <p:nvSpPr>
          <p:cNvPr id="3" name="Espaço Reservado para Conteúdo 2">
            <a:extLst>
              <a:ext uri="{FF2B5EF4-FFF2-40B4-BE49-F238E27FC236}">
                <a16:creationId xmlns:a16="http://schemas.microsoft.com/office/drawing/2014/main" id="{048739C1-C14A-C2C9-90A4-B5F034F2DBBC}"/>
              </a:ext>
            </a:extLst>
          </p:cNvPr>
          <p:cNvSpPr>
            <a:spLocks noGrp="1"/>
          </p:cNvSpPr>
          <p:nvPr>
            <p:ph idx="1"/>
          </p:nvPr>
        </p:nvSpPr>
        <p:spPr/>
        <p:txBody>
          <a:bodyPr/>
          <a:lstStyle/>
          <a:p>
            <a:endParaRPr lang="pt-BR" dirty="0"/>
          </a:p>
        </p:txBody>
      </p:sp>
      <p:pic>
        <p:nvPicPr>
          <p:cNvPr id="5" name="Imagem 4">
            <a:extLst>
              <a:ext uri="{FF2B5EF4-FFF2-40B4-BE49-F238E27FC236}">
                <a16:creationId xmlns:a16="http://schemas.microsoft.com/office/drawing/2014/main" id="{0EDFF4D1-163F-CC58-92BD-055C81FB5814}"/>
              </a:ext>
            </a:extLst>
          </p:cNvPr>
          <p:cNvPicPr>
            <a:picLocks noChangeAspect="1"/>
          </p:cNvPicPr>
          <p:nvPr/>
        </p:nvPicPr>
        <p:blipFill>
          <a:blip r:embed="rId2"/>
          <a:stretch>
            <a:fillRect/>
          </a:stretch>
        </p:blipFill>
        <p:spPr>
          <a:xfrm>
            <a:off x="3179428" y="-7209"/>
            <a:ext cx="5174706" cy="6865209"/>
          </a:xfrm>
          <a:prstGeom prst="rect">
            <a:avLst/>
          </a:prstGeom>
        </p:spPr>
      </p:pic>
    </p:spTree>
    <p:extLst>
      <p:ext uri="{BB962C8B-B14F-4D97-AF65-F5344CB8AC3E}">
        <p14:creationId xmlns:p14="http://schemas.microsoft.com/office/powerpoint/2010/main" val="3708464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E32D70-4CBB-3006-C2ED-AE9CA2B8DA85}"/>
              </a:ext>
            </a:extLst>
          </p:cNvPr>
          <p:cNvSpPr>
            <a:spLocks noGrp="1"/>
          </p:cNvSpPr>
          <p:nvPr>
            <p:ph type="title"/>
          </p:nvPr>
        </p:nvSpPr>
        <p:spPr/>
        <p:txBody>
          <a:bodyPr/>
          <a:lstStyle/>
          <a:p>
            <a:r>
              <a:rPr lang="pt-BR" dirty="0"/>
              <a:t>Introdução</a:t>
            </a:r>
          </a:p>
        </p:txBody>
      </p:sp>
      <p:sp>
        <p:nvSpPr>
          <p:cNvPr id="3" name="Espaço Reservado para Conteúdo 2">
            <a:extLst>
              <a:ext uri="{FF2B5EF4-FFF2-40B4-BE49-F238E27FC236}">
                <a16:creationId xmlns:a16="http://schemas.microsoft.com/office/drawing/2014/main" id="{9591C028-35CA-8229-4A26-39FC6DFA6BBA}"/>
              </a:ext>
            </a:extLst>
          </p:cNvPr>
          <p:cNvSpPr>
            <a:spLocks noGrp="1"/>
          </p:cNvSpPr>
          <p:nvPr>
            <p:ph idx="1"/>
          </p:nvPr>
        </p:nvSpPr>
        <p:spPr/>
        <p:txBody>
          <a:bodyPr/>
          <a:lstStyle/>
          <a:p>
            <a:r>
              <a:rPr lang="pt-BR" dirty="0"/>
              <a:t>Queixa comum no consultório de neurologia infantil</a:t>
            </a:r>
          </a:p>
          <a:p>
            <a:endParaRPr lang="pt-BR" dirty="0"/>
          </a:p>
          <a:p>
            <a:r>
              <a:rPr lang="pt-BR" dirty="0"/>
              <a:t>Variações constitucionais benignas</a:t>
            </a:r>
          </a:p>
          <a:p>
            <a:endParaRPr lang="pt-BR" dirty="0"/>
          </a:p>
          <a:p>
            <a:r>
              <a:rPr lang="pt-BR" dirty="0"/>
              <a:t>Deformidades posturais</a:t>
            </a:r>
          </a:p>
          <a:p>
            <a:endParaRPr lang="pt-BR" dirty="0"/>
          </a:p>
          <a:p>
            <a:r>
              <a:rPr lang="pt-BR" dirty="0"/>
              <a:t>Condições patológicas</a:t>
            </a:r>
          </a:p>
        </p:txBody>
      </p:sp>
    </p:spTree>
    <p:extLst>
      <p:ext uri="{BB962C8B-B14F-4D97-AF65-F5344CB8AC3E}">
        <p14:creationId xmlns:p14="http://schemas.microsoft.com/office/powerpoint/2010/main" val="389793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66CEB9-51AD-4044-6E1F-515A584E1140}"/>
              </a:ext>
            </a:extLst>
          </p:cNvPr>
          <p:cNvSpPr>
            <a:spLocks noGrp="1"/>
          </p:cNvSpPr>
          <p:nvPr>
            <p:ph type="title"/>
          </p:nvPr>
        </p:nvSpPr>
        <p:spPr/>
        <p:txBody>
          <a:bodyPr/>
          <a:lstStyle/>
          <a:p>
            <a:r>
              <a:rPr lang="pt-BR" dirty="0"/>
              <a:t>Macrocefalia de Origem não </a:t>
            </a:r>
            <a:r>
              <a:rPr lang="pt-BR" dirty="0" err="1"/>
              <a:t>Megalencefálica</a:t>
            </a:r>
            <a:endParaRPr lang="pt-BR" dirty="0"/>
          </a:p>
        </p:txBody>
      </p:sp>
      <p:sp>
        <p:nvSpPr>
          <p:cNvPr id="3" name="Espaço Reservado para Conteúdo 2">
            <a:extLst>
              <a:ext uri="{FF2B5EF4-FFF2-40B4-BE49-F238E27FC236}">
                <a16:creationId xmlns:a16="http://schemas.microsoft.com/office/drawing/2014/main" id="{EF6E8E7B-87F4-0E64-59C8-83417F382C0F}"/>
              </a:ext>
            </a:extLst>
          </p:cNvPr>
          <p:cNvSpPr>
            <a:spLocks noGrp="1"/>
          </p:cNvSpPr>
          <p:nvPr>
            <p:ph idx="1"/>
          </p:nvPr>
        </p:nvSpPr>
        <p:spPr/>
        <p:txBody>
          <a:bodyPr/>
          <a:lstStyle/>
          <a:p>
            <a:r>
              <a:rPr lang="pt-BR" dirty="0"/>
              <a:t>A macrocefalia de origem não </a:t>
            </a:r>
            <a:r>
              <a:rPr lang="pt-BR" dirty="0" err="1"/>
              <a:t>megalencefálica</a:t>
            </a:r>
            <a:r>
              <a:rPr lang="pt-BR" dirty="0"/>
              <a:t> engloba todas as causas de macrocefalia onde não há crescimento verdadeiro do parênquima cerebral. </a:t>
            </a:r>
          </a:p>
          <a:p>
            <a:r>
              <a:rPr lang="pt-BR" dirty="0"/>
              <a:t>Fazem parte do grupo as macrocefalias devido ao aumento da espessura da calota craniana (anemias crônicas, raquitismo, </a:t>
            </a:r>
            <a:r>
              <a:rPr lang="pt-BR" dirty="0" err="1"/>
              <a:t>osteopetrose</a:t>
            </a:r>
            <a:r>
              <a:rPr lang="pt-BR" dirty="0"/>
              <a:t>, etc.), do volume liquórico (hidrocefalia, cistos aracnoides, higromas) e sanguíneo (hematomas).</a:t>
            </a:r>
          </a:p>
        </p:txBody>
      </p:sp>
    </p:spTree>
    <p:extLst>
      <p:ext uri="{BB962C8B-B14F-4D97-AF65-F5344CB8AC3E}">
        <p14:creationId xmlns:p14="http://schemas.microsoft.com/office/powerpoint/2010/main" val="3448869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8D1B83-9199-823D-E070-A24B8888F2BF}"/>
              </a:ext>
            </a:extLst>
          </p:cNvPr>
          <p:cNvSpPr>
            <a:spLocks noGrp="1"/>
          </p:cNvSpPr>
          <p:nvPr>
            <p:ph type="title"/>
          </p:nvPr>
        </p:nvSpPr>
        <p:spPr/>
        <p:txBody>
          <a:bodyPr>
            <a:normAutofit fontScale="90000"/>
          </a:bodyPr>
          <a:lstStyle/>
          <a:p>
            <a:r>
              <a:rPr lang="pt-BR" dirty="0"/>
              <a:t>Macrocefalia associada ao alargamento</a:t>
            </a:r>
            <a:br>
              <a:rPr lang="pt-BR" dirty="0"/>
            </a:br>
            <a:r>
              <a:rPr lang="pt-BR" dirty="0"/>
              <a:t>idiopático benigno do espaço subaracnóideo</a:t>
            </a:r>
            <a:br>
              <a:rPr lang="pt-BR" dirty="0"/>
            </a:br>
            <a:r>
              <a:rPr lang="pt-BR" dirty="0"/>
              <a:t>frontal</a:t>
            </a:r>
          </a:p>
        </p:txBody>
      </p:sp>
      <p:sp>
        <p:nvSpPr>
          <p:cNvPr id="3" name="Espaço Reservado para Conteúdo 2">
            <a:extLst>
              <a:ext uri="{FF2B5EF4-FFF2-40B4-BE49-F238E27FC236}">
                <a16:creationId xmlns:a16="http://schemas.microsoft.com/office/drawing/2014/main" id="{6806AF39-8731-C52B-FB42-AFC385517572}"/>
              </a:ext>
            </a:extLst>
          </p:cNvPr>
          <p:cNvSpPr>
            <a:spLocks noGrp="1"/>
          </p:cNvSpPr>
          <p:nvPr>
            <p:ph idx="1"/>
          </p:nvPr>
        </p:nvSpPr>
        <p:spPr/>
        <p:txBody>
          <a:bodyPr/>
          <a:lstStyle/>
          <a:p>
            <a:r>
              <a:rPr lang="pt-BR" dirty="0"/>
              <a:t>Causa mais comum de macrocefalia na infância, com uma incidência estimada de 0,5 por 1.000 nascidos vivos. </a:t>
            </a:r>
          </a:p>
          <a:p>
            <a:r>
              <a:rPr lang="pt-BR" dirty="0"/>
              <a:t>Há uma predominância do sexo masculino, e a recorrência intrafamiliar de "macrocefalia benigna" foi relatada em cerca de 40% dos casos.</a:t>
            </a:r>
          </a:p>
          <a:p>
            <a:r>
              <a:rPr lang="pt-BR" dirty="0"/>
              <a:t>É considerada uma condição autolimitante, clinicamente caracterizada por um rápido aumento na circunferência da cabeça por volta dos 6 meses, que se estabiliza por volta dos 18 meses e depois se resolve espontaneamente até os 3 anos.</a:t>
            </a:r>
          </a:p>
        </p:txBody>
      </p:sp>
    </p:spTree>
    <p:extLst>
      <p:ext uri="{BB962C8B-B14F-4D97-AF65-F5344CB8AC3E}">
        <p14:creationId xmlns:p14="http://schemas.microsoft.com/office/powerpoint/2010/main" val="2278088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51A637-5173-3A66-86D3-57BCA3CE5672}"/>
              </a:ext>
            </a:extLst>
          </p:cNvPr>
          <p:cNvSpPr>
            <a:spLocks noGrp="1"/>
          </p:cNvSpPr>
          <p:nvPr>
            <p:ph type="title"/>
          </p:nvPr>
        </p:nvSpPr>
        <p:spPr/>
        <p:txBody>
          <a:bodyPr>
            <a:normAutofit fontScale="90000"/>
          </a:bodyPr>
          <a:lstStyle/>
          <a:p>
            <a:r>
              <a:rPr lang="pt-BR" dirty="0"/>
              <a:t>Macrocefalia associada ao alargamento</a:t>
            </a:r>
            <a:br>
              <a:rPr lang="pt-BR" dirty="0"/>
            </a:br>
            <a:r>
              <a:rPr lang="pt-BR" dirty="0"/>
              <a:t>idiopático benigno do espaço subaracnóideo</a:t>
            </a:r>
            <a:br>
              <a:rPr lang="pt-BR" dirty="0"/>
            </a:br>
            <a:r>
              <a:rPr lang="pt-BR" dirty="0"/>
              <a:t>frontal</a:t>
            </a:r>
          </a:p>
        </p:txBody>
      </p:sp>
      <p:sp>
        <p:nvSpPr>
          <p:cNvPr id="3" name="Espaço Reservado para Conteúdo 2">
            <a:extLst>
              <a:ext uri="{FF2B5EF4-FFF2-40B4-BE49-F238E27FC236}">
                <a16:creationId xmlns:a16="http://schemas.microsoft.com/office/drawing/2014/main" id="{88A3EE8E-E985-1869-2A2A-7828BDEA23B2}"/>
              </a:ext>
            </a:extLst>
          </p:cNvPr>
          <p:cNvSpPr>
            <a:spLocks noGrp="1"/>
          </p:cNvSpPr>
          <p:nvPr>
            <p:ph idx="1"/>
          </p:nvPr>
        </p:nvSpPr>
        <p:spPr/>
        <p:txBody>
          <a:bodyPr/>
          <a:lstStyle/>
          <a:p>
            <a:r>
              <a:rPr lang="pt-BR" dirty="0"/>
              <a:t>É considerada uma condição autolimitante, clinicamente caracterizada por um PC dentro ou acima do percentil 90 ao nascimento.</a:t>
            </a:r>
          </a:p>
          <a:p>
            <a:r>
              <a:rPr lang="pt-BR" dirty="0"/>
              <a:t>Rápido aumento do PC por volta dos 6 meses, que se estabiliza por volta dos 18 meses e depois volta a acompanhar a curva, mas sempre acima de 2 DP. </a:t>
            </a:r>
          </a:p>
        </p:txBody>
      </p:sp>
    </p:spTree>
    <p:extLst>
      <p:ext uri="{BB962C8B-B14F-4D97-AF65-F5344CB8AC3E}">
        <p14:creationId xmlns:p14="http://schemas.microsoft.com/office/powerpoint/2010/main" val="24655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AC77DF-B32F-F68B-52FE-81D0CA27B0AD}"/>
              </a:ext>
            </a:extLst>
          </p:cNvPr>
          <p:cNvSpPr>
            <a:spLocks noGrp="1"/>
          </p:cNvSpPr>
          <p:nvPr>
            <p:ph type="title"/>
          </p:nvPr>
        </p:nvSpPr>
        <p:spPr/>
        <p:txBody>
          <a:bodyPr>
            <a:normAutofit fontScale="90000"/>
          </a:bodyPr>
          <a:lstStyle/>
          <a:p>
            <a:r>
              <a:rPr lang="pt-BR" dirty="0"/>
              <a:t>Macrocefalia associada ao alargamento</a:t>
            </a:r>
            <a:br>
              <a:rPr lang="pt-BR" dirty="0"/>
            </a:br>
            <a:r>
              <a:rPr lang="pt-BR" dirty="0"/>
              <a:t>idiopático benigno do espaço subaracnóideo</a:t>
            </a:r>
            <a:br>
              <a:rPr lang="pt-BR" dirty="0"/>
            </a:br>
            <a:r>
              <a:rPr lang="pt-BR" dirty="0"/>
              <a:t>frontal</a:t>
            </a:r>
          </a:p>
        </p:txBody>
      </p:sp>
      <p:sp>
        <p:nvSpPr>
          <p:cNvPr id="3" name="Espaço Reservado para Conteúdo 2">
            <a:extLst>
              <a:ext uri="{FF2B5EF4-FFF2-40B4-BE49-F238E27FC236}">
                <a16:creationId xmlns:a16="http://schemas.microsoft.com/office/drawing/2014/main" id="{AA2A25A2-816F-3E73-D3FC-953AA4EB0F8E}"/>
              </a:ext>
            </a:extLst>
          </p:cNvPr>
          <p:cNvSpPr>
            <a:spLocks noGrp="1"/>
          </p:cNvSpPr>
          <p:nvPr>
            <p:ph idx="1"/>
          </p:nvPr>
        </p:nvSpPr>
        <p:spPr/>
        <p:txBody>
          <a:bodyPr/>
          <a:lstStyle/>
          <a:p>
            <a:r>
              <a:rPr lang="pt-BR" dirty="0"/>
              <a:t>Ocorre devido a um aumento no volume dos espaços subaracnóideos, especialmente ao longo das convexidades frontais, e um aumento normal ou apenas leve no volume dos ventrículos laterais. </a:t>
            </a:r>
          </a:p>
          <a:p>
            <a:r>
              <a:rPr lang="pt-BR" dirty="0"/>
              <a:t>Relacionada à imaturidade das vilosidades </a:t>
            </a:r>
            <a:r>
              <a:rPr lang="pt-BR" dirty="0" err="1"/>
              <a:t>aracnóideas</a:t>
            </a:r>
            <a:r>
              <a:rPr lang="pt-BR" dirty="0"/>
              <a:t>, que seriam incapazes de absorver o líquido cerebrospinal (LCS). </a:t>
            </a:r>
          </a:p>
        </p:txBody>
      </p:sp>
    </p:spTree>
    <p:extLst>
      <p:ext uri="{BB962C8B-B14F-4D97-AF65-F5344CB8AC3E}">
        <p14:creationId xmlns:p14="http://schemas.microsoft.com/office/powerpoint/2010/main" val="35389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046DE4-9C4A-3F23-1F2B-50568697729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330F5640-FAC7-6F19-8015-4195A35557A8}"/>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D4B4E0F6-12B0-2D3A-F752-9A1780FDC9CC}"/>
              </a:ext>
            </a:extLst>
          </p:cNvPr>
          <p:cNvPicPr>
            <a:picLocks noChangeAspect="1"/>
          </p:cNvPicPr>
          <p:nvPr/>
        </p:nvPicPr>
        <p:blipFill>
          <a:blip r:embed="rId2"/>
          <a:stretch>
            <a:fillRect/>
          </a:stretch>
        </p:blipFill>
        <p:spPr>
          <a:xfrm>
            <a:off x="3061982" y="-490"/>
            <a:ext cx="6067601" cy="6858490"/>
          </a:xfrm>
          <a:prstGeom prst="rect">
            <a:avLst/>
          </a:prstGeom>
        </p:spPr>
      </p:pic>
    </p:spTree>
    <p:extLst>
      <p:ext uri="{BB962C8B-B14F-4D97-AF65-F5344CB8AC3E}">
        <p14:creationId xmlns:p14="http://schemas.microsoft.com/office/powerpoint/2010/main" val="3151322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1E5948-F13A-FE73-9724-A23EAFD65190}"/>
              </a:ext>
            </a:extLst>
          </p:cNvPr>
          <p:cNvSpPr>
            <a:spLocks noGrp="1"/>
          </p:cNvSpPr>
          <p:nvPr>
            <p:ph type="title"/>
          </p:nvPr>
        </p:nvSpPr>
        <p:spPr/>
        <p:txBody>
          <a:bodyPr>
            <a:normAutofit fontScale="90000"/>
          </a:bodyPr>
          <a:lstStyle/>
          <a:p>
            <a:r>
              <a:rPr lang="pt-BR" dirty="0"/>
              <a:t>Macrocefalia associada ao alargamento</a:t>
            </a:r>
            <a:br>
              <a:rPr lang="pt-BR" dirty="0"/>
            </a:br>
            <a:r>
              <a:rPr lang="pt-BR" dirty="0"/>
              <a:t>idiopático benigno do espaço subaracnóideo</a:t>
            </a:r>
            <a:br>
              <a:rPr lang="pt-BR" dirty="0"/>
            </a:br>
            <a:r>
              <a:rPr lang="pt-BR" dirty="0"/>
              <a:t>frontal</a:t>
            </a:r>
          </a:p>
        </p:txBody>
      </p:sp>
      <p:sp>
        <p:nvSpPr>
          <p:cNvPr id="3" name="Espaço Reservado para Conteúdo 2">
            <a:extLst>
              <a:ext uri="{FF2B5EF4-FFF2-40B4-BE49-F238E27FC236}">
                <a16:creationId xmlns:a16="http://schemas.microsoft.com/office/drawing/2014/main" id="{8783C22F-A97D-BF41-D9BC-2DBA18102B95}"/>
              </a:ext>
            </a:extLst>
          </p:cNvPr>
          <p:cNvSpPr>
            <a:spLocks noGrp="1"/>
          </p:cNvSpPr>
          <p:nvPr>
            <p:ph idx="1"/>
          </p:nvPr>
        </p:nvSpPr>
        <p:spPr/>
        <p:txBody>
          <a:bodyPr/>
          <a:lstStyle/>
          <a:p>
            <a:r>
              <a:rPr lang="pt-BR" dirty="0"/>
              <a:t>A maioria dos lactentes não apresenta sinais ou sintomas clínicos de aumento da pressão intracraniana e tem o desenvolvimento neurológico normal.</a:t>
            </a:r>
          </a:p>
          <a:p>
            <a:r>
              <a:rPr lang="pt-BR" dirty="0"/>
              <a:t>Alguns poucos pacientes podem apresentar atraso do desenvolvimento neurológico, situação que sempre deverá levar o médico a reavaliar o </a:t>
            </a:r>
            <a:r>
              <a:rPr lang="pt-BR" dirty="0" err="1"/>
              <a:t>diagnóstco</a:t>
            </a:r>
            <a:r>
              <a:rPr lang="pt-BR" dirty="0"/>
              <a:t>. Nesses casos, alguns autores sugerem a administração de </a:t>
            </a:r>
            <a:r>
              <a:rPr lang="pt-BR" dirty="0" err="1"/>
              <a:t>acetazolamida</a:t>
            </a:r>
            <a:r>
              <a:rPr lang="pt-BR" dirty="0"/>
              <a:t>, com o intuito de reduzir a produção de LCR</a:t>
            </a:r>
          </a:p>
        </p:txBody>
      </p:sp>
    </p:spTree>
    <p:extLst>
      <p:ext uri="{BB962C8B-B14F-4D97-AF65-F5344CB8AC3E}">
        <p14:creationId xmlns:p14="http://schemas.microsoft.com/office/powerpoint/2010/main" val="4290786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EA0435-5852-C6C5-3FF3-57FC498C8704}"/>
              </a:ext>
            </a:extLst>
          </p:cNvPr>
          <p:cNvSpPr>
            <a:spLocks noGrp="1"/>
          </p:cNvSpPr>
          <p:nvPr>
            <p:ph type="title"/>
          </p:nvPr>
        </p:nvSpPr>
        <p:spPr/>
        <p:txBody>
          <a:bodyPr/>
          <a:lstStyle/>
          <a:p>
            <a:r>
              <a:rPr lang="pt-BR" dirty="0"/>
              <a:t>Hidrocefalia</a:t>
            </a:r>
          </a:p>
        </p:txBody>
      </p:sp>
      <p:sp>
        <p:nvSpPr>
          <p:cNvPr id="3" name="Espaço Reservado para Conteúdo 2">
            <a:extLst>
              <a:ext uri="{FF2B5EF4-FFF2-40B4-BE49-F238E27FC236}">
                <a16:creationId xmlns:a16="http://schemas.microsoft.com/office/drawing/2014/main" id="{77DF2FCA-415C-FC44-6BA6-462DFABD41D5}"/>
              </a:ext>
            </a:extLst>
          </p:cNvPr>
          <p:cNvSpPr>
            <a:spLocks noGrp="1"/>
          </p:cNvSpPr>
          <p:nvPr>
            <p:ph idx="1"/>
          </p:nvPr>
        </p:nvSpPr>
        <p:spPr/>
        <p:txBody>
          <a:bodyPr/>
          <a:lstStyle/>
          <a:p>
            <a:r>
              <a:rPr lang="pt-BR" dirty="0"/>
              <a:t>Representa o acúmulo hipertensivo de LCR no interior do crânio. </a:t>
            </a:r>
          </a:p>
          <a:p>
            <a:endParaRPr lang="pt-BR" dirty="0"/>
          </a:p>
          <a:p>
            <a:pPr lvl="1"/>
            <a:r>
              <a:rPr lang="pt-BR" dirty="0"/>
              <a:t>Aguda</a:t>
            </a:r>
          </a:p>
          <a:p>
            <a:pPr lvl="1"/>
            <a:r>
              <a:rPr lang="pt-BR" dirty="0"/>
              <a:t>Crônica</a:t>
            </a:r>
          </a:p>
          <a:p>
            <a:pPr lvl="1"/>
            <a:r>
              <a:rPr lang="pt-BR" dirty="0"/>
              <a:t>Comunicante</a:t>
            </a:r>
          </a:p>
          <a:p>
            <a:pPr lvl="1"/>
            <a:r>
              <a:rPr lang="pt-BR" dirty="0"/>
              <a:t>Não comunicante </a:t>
            </a:r>
          </a:p>
        </p:txBody>
      </p:sp>
    </p:spTree>
    <p:extLst>
      <p:ext uri="{BB962C8B-B14F-4D97-AF65-F5344CB8AC3E}">
        <p14:creationId xmlns:p14="http://schemas.microsoft.com/office/powerpoint/2010/main" val="1576052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0D49AF-9397-3F70-92C8-EC7D1F2A372C}"/>
              </a:ext>
            </a:extLst>
          </p:cNvPr>
          <p:cNvSpPr>
            <a:spLocks noGrp="1"/>
          </p:cNvSpPr>
          <p:nvPr>
            <p:ph type="title"/>
          </p:nvPr>
        </p:nvSpPr>
        <p:spPr/>
        <p:txBody>
          <a:bodyPr/>
          <a:lstStyle/>
          <a:p>
            <a:r>
              <a:rPr lang="pt-BR" dirty="0"/>
              <a:t>Hidrocefalia</a:t>
            </a:r>
          </a:p>
        </p:txBody>
      </p:sp>
      <p:sp>
        <p:nvSpPr>
          <p:cNvPr id="3" name="Espaço Reservado para Conteúdo 2">
            <a:extLst>
              <a:ext uri="{FF2B5EF4-FFF2-40B4-BE49-F238E27FC236}">
                <a16:creationId xmlns:a16="http://schemas.microsoft.com/office/drawing/2014/main" id="{79D3A758-A0CD-1D09-D522-4CCAD64C0991}"/>
              </a:ext>
            </a:extLst>
          </p:cNvPr>
          <p:cNvSpPr>
            <a:spLocks noGrp="1"/>
          </p:cNvSpPr>
          <p:nvPr>
            <p:ph idx="1"/>
          </p:nvPr>
        </p:nvSpPr>
        <p:spPr/>
        <p:txBody>
          <a:bodyPr/>
          <a:lstStyle/>
          <a:p>
            <a:r>
              <a:rPr lang="pt-BR" dirty="0"/>
              <a:t>Hidrocefalia não comunicante: há obstrução ao fluxo liquórico em algum ponto do sistema ventricular (até os forames de Luschka e Magendie), sendo mais comum no aqueduto mesencefálico;</a:t>
            </a:r>
          </a:p>
          <a:p>
            <a:endParaRPr lang="pt-BR" dirty="0"/>
          </a:p>
        </p:txBody>
      </p:sp>
      <p:pic>
        <p:nvPicPr>
          <p:cNvPr id="1026" name="Picture 2">
            <a:extLst>
              <a:ext uri="{FF2B5EF4-FFF2-40B4-BE49-F238E27FC236}">
                <a16:creationId xmlns:a16="http://schemas.microsoft.com/office/drawing/2014/main" id="{D04DB3FA-73A0-F35C-9B9A-2016185DB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861" y="3319463"/>
            <a:ext cx="7048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6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FF104E-B86B-E992-6AD6-8F2D07F463BF}"/>
              </a:ext>
            </a:extLst>
          </p:cNvPr>
          <p:cNvSpPr>
            <a:spLocks noGrp="1"/>
          </p:cNvSpPr>
          <p:nvPr>
            <p:ph type="title"/>
          </p:nvPr>
        </p:nvSpPr>
        <p:spPr/>
        <p:txBody>
          <a:bodyPr/>
          <a:lstStyle/>
          <a:p>
            <a:r>
              <a:rPr lang="pt-BR" dirty="0"/>
              <a:t>Hidrocefalia</a:t>
            </a:r>
          </a:p>
        </p:txBody>
      </p:sp>
      <p:sp>
        <p:nvSpPr>
          <p:cNvPr id="3" name="Espaço Reservado para Conteúdo 2">
            <a:extLst>
              <a:ext uri="{FF2B5EF4-FFF2-40B4-BE49-F238E27FC236}">
                <a16:creationId xmlns:a16="http://schemas.microsoft.com/office/drawing/2014/main" id="{62316C3C-8E6D-E0F0-0224-AB1FEC112977}"/>
              </a:ext>
            </a:extLst>
          </p:cNvPr>
          <p:cNvSpPr>
            <a:spLocks noGrp="1"/>
          </p:cNvSpPr>
          <p:nvPr>
            <p:ph idx="1"/>
          </p:nvPr>
        </p:nvSpPr>
        <p:spPr>
          <a:xfrm>
            <a:off x="838200" y="1825625"/>
            <a:ext cx="5772325" cy="4351338"/>
          </a:xfrm>
        </p:spPr>
        <p:txBody>
          <a:bodyPr>
            <a:normAutofit/>
          </a:bodyPr>
          <a:lstStyle/>
          <a:p>
            <a:pPr algn="just"/>
            <a:r>
              <a:rPr lang="pt-BR" dirty="0"/>
              <a:t>Hidrocefalia comunicante: há livre trânsito do LCR do sistema ventricular para o espaço subaracnóideo. Nessa situação, o mecanismo mais comum é a deficiência de absorção do LCR pelas granulações aracnoides. Outro mecanismo importante, porém menos frequente, é o de aumento da produção liquórica causada, por exemplo, por hiperplasia ou tumores do plexo coroide.</a:t>
            </a:r>
          </a:p>
        </p:txBody>
      </p:sp>
      <p:pic>
        <p:nvPicPr>
          <p:cNvPr id="5" name="Imagem 4">
            <a:extLst>
              <a:ext uri="{FF2B5EF4-FFF2-40B4-BE49-F238E27FC236}">
                <a16:creationId xmlns:a16="http://schemas.microsoft.com/office/drawing/2014/main" id="{9960A437-6CBE-5DCE-CF10-86ADD52469EC}"/>
              </a:ext>
            </a:extLst>
          </p:cNvPr>
          <p:cNvPicPr>
            <a:picLocks noChangeAspect="1"/>
          </p:cNvPicPr>
          <p:nvPr/>
        </p:nvPicPr>
        <p:blipFill>
          <a:blip r:embed="rId2"/>
          <a:stretch>
            <a:fillRect/>
          </a:stretch>
        </p:blipFill>
        <p:spPr>
          <a:xfrm>
            <a:off x="7107280" y="1679177"/>
            <a:ext cx="3412514" cy="4272812"/>
          </a:xfrm>
          <a:prstGeom prst="rect">
            <a:avLst/>
          </a:prstGeom>
        </p:spPr>
      </p:pic>
    </p:spTree>
    <p:extLst>
      <p:ext uri="{BB962C8B-B14F-4D97-AF65-F5344CB8AC3E}">
        <p14:creationId xmlns:p14="http://schemas.microsoft.com/office/powerpoint/2010/main" val="3036733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49F07E-BFDC-0934-F698-0F21D7D3E88F}"/>
              </a:ext>
            </a:extLst>
          </p:cNvPr>
          <p:cNvSpPr>
            <a:spLocks noGrp="1"/>
          </p:cNvSpPr>
          <p:nvPr>
            <p:ph type="title"/>
          </p:nvPr>
        </p:nvSpPr>
        <p:spPr/>
        <p:txBody>
          <a:bodyPr/>
          <a:lstStyle/>
          <a:p>
            <a:r>
              <a:rPr lang="pt-BR" dirty="0"/>
              <a:t>Hidrocefalia</a:t>
            </a:r>
          </a:p>
        </p:txBody>
      </p:sp>
      <p:sp>
        <p:nvSpPr>
          <p:cNvPr id="3" name="Espaço Reservado para Conteúdo 2">
            <a:extLst>
              <a:ext uri="{FF2B5EF4-FFF2-40B4-BE49-F238E27FC236}">
                <a16:creationId xmlns:a16="http://schemas.microsoft.com/office/drawing/2014/main" id="{BE6C8DE9-872C-A14D-6E6D-7E473EA51295}"/>
              </a:ext>
            </a:extLst>
          </p:cNvPr>
          <p:cNvSpPr>
            <a:spLocks noGrp="1"/>
          </p:cNvSpPr>
          <p:nvPr>
            <p:ph idx="1"/>
          </p:nvPr>
        </p:nvSpPr>
        <p:spPr/>
        <p:txBody>
          <a:bodyPr/>
          <a:lstStyle/>
          <a:p>
            <a:r>
              <a:rPr lang="pt-BR" dirty="0"/>
              <a:t>O quadro clínico depende muito da idade do paciente e da velocidade de progressão da hidrocefalia, com importante diferença entre os casos que surgem antes e depois do fechamento (união fibrosa) das suturas cranianas.</a:t>
            </a:r>
          </a:p>
          <a:p>
            <a:pPr lvl="1"/>
            <a:endParaRPr lang="pt-BR" dirty="0"/>
          </a:p>
          <a:p>
            <a:pPr lvl="1"/>
            <a:r>
              <a:rPr lang="pt-BR" dirty="0"/>
              <a:t>Antes do fechamento das suturas (&lt; 2 anos)</a:t>
            </a:r>
          </a:p>
          <a:p>
            <a:pPr lvl="1"/>
            <a:endParaRPr lang="pt-BR" dirty="0"/>
          </a:p>
          <a:p>
            <a:pPr lvl="1"/>
            <a:r>
              <a:rPr lang="pt-BR" dirty="0"/>
              <a:t>Após o fechamento das suturas</a:t>
            </a:r>
          </a:p>
        </p:txBody>
      </p:sp>
    </p:spTree>
    <p:extLst>
      <p:ext uri="{BB962C8B-B14F-4D97-AF65-F5344CB8AC3E}">
        <p14:creationId xmlns:p14="http://schemas.microsoft.com/office/powerpoint/2010/main" val="2663134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9AFF7-9F8C-770B-7F30-BCEACC400559}"/>
              </a:ext>
            </a:extLst>
          </p:cNvPr>
          <p:cNvSpPr>
            <a:spLocks noGrp="1"/>
          </p:cNvSpPr>
          <p:nvPr>
            <p:ph type="title"/>
          </p:nvPr>
        </p:nvSpPr>
        <p:spPr/>
        <p:txBody>
          <a:bodyPr/>
          <a:lstStyle/>
          <a:p>
            <a:r>
              <a:rPr lang="pt-BR" dirty="0"/>
              <a:t>Anatomia e Fisiologia do Crescimento do Crânio</a:t>
            </a:r>
          </a:p>
        </p:txBody>
      </p:sp>
      <p:sp>
        <p:nvSpPr>
          <p:cNvPr id="3" name="Espaço Reservado para Conteúdo 2">
            <a:extLst>
              <a:ext uri="{FF2B5EF4-FFF2-40B4-BE49-F238E27FC236}">
                <a16:creationId xmlns:a16="http://schemas.microsoft.com/office/drawing/2014/main" id="{04470CFE-ECA4-A203-AFC2-29118881863D}"/>
              </a:ext>
            </a:extLst>
          </p:cNvPr>
          <p:cNvSpPr>
            <a:spLocks noGrp="1"/>
          </p:cNvSpPr>
          <p:nvPr>
            <p:ph idx="1"/>
          </p:nvPr>
        </p:nvSpPr>
        <p:spPr/>
        <p:txBody>
          <a:bodyPr/>
          <a:lstStyle/>
          <a:p>
            <a:r>
              <a:rPr lang="pt-BR" dirty="0"/>
              <a:t>Cresce a partir de 400g ao nascimento até 1400g na idade adulta</a:t>
            </a:r>
          </a:p>
          <a:p>
            <a:r>
              <a:rPr lang="pt-BR" dirty="0"/>
              <a:t>80% desse crescimento ocorre durante os primeiros dois anos</a:t>
            </a:r>
          </a:p>
          <a:p>
            <a:r>
              <a:rPr lang="pt-BR" dirty="0"/>
              <a:t>Influências genéticas e fatores ambientais</a:t>
            </a:r>
          </a:p>
          <a:p>
            <a:pPr lvl="1"/>
            <a:r>
              <a:rPr lang="pt-BR" dirty="0"/>
              <a:t>Álcool</a:t>
            </a:r>
          </a:p>
          <a:p>
            <a:pPr lvl="1"/>
            <a:r>
              <a:rPr lang="pt-BR" dirty="0"/>
              <a:t>Drogas</a:t>
            </a:r>
          </a:p>
          <a:p>
            <a:pPr lvl="1"/>
            <a:r>
              <a:rPr lang="pt-BR" dirty="0"/>
              <a:t>Toxinas</a:t>
            </a:r>
          </a:p>
          <a:p>
            <a:pPr lvl="1"/>
            <a:r>
              <a:rPr lang="pt-BR" dirty="0"/>
              <a:t>Infecções congênitas</a:t>
            </a:r>
          </a:p>
          <a:p>
            <a:pPr lvl="1"/>
            <a:r>
              <a:rPr lang="pt-BR" dirty="0"/>
              <a:t>Prematuridade</a:t>
            </a:r>
          </a:p>
          <a:p>
            <a:pPr lvl="1"/>
            <a:r>
              <a:rPr lang="pt-BR" dirty="0"/>
              <a:t>Complicações perinatais</a:t>
            </a:r>
          </a:p>
        </p:txBody>
      </p:sp>
    </p:spTree>
    <p:extLst>
      <p:ext uri="{BB962C8B-B14F-4D97-AF65-F5344CB8AC3E}">
        <p14:creationId xmlns:p14="http://schemas.microsoft.com/office/powerpoint/2010/main" val="3592595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5E326A-5F62-0847-F8FE-5DB355989D29}"/>
              </a:ext>
            </a:extLst>
          </p:cNvPr>
          <p:cNvSpPr>
            <a:spLocks noGrp="1"/>
          </p:cNvSpPr>
          <p:nvPr>
            <p:ph type="title"/>
          </p:nvPr>
        </p:nvSpPr>
        <p:spPr/>
        <p:txBody>
          <a:bodyPr/>
          <a:lstStyle/>
          <a:p>
            <a:r>
              <a:rPr lang="pt-BR" dirty="0"/>
              <a:t>Hidrocefalia</a:t>
            </a:r>
          </a:p>
        </p:txBody>
      </p:sp>
      <p:sp>
        <p:nvSpPr>
          <p:cNvPr id="3" name="Espaço Reservado para Conteúdo 2">
            <a:extLst>
              <a:ext uri="{FF2B5EF4-FFF2-40B4-BE49-F238E27FC236}">
                <a16:creationId xmlns:a16="http://schemas.microsoft.com/office/drawing/2014/main" id="{A8F9B2DF-7C10-8DFC-0354-C4D3FBFA38FA}"/>
              </a:ext>
            </a:extLst>
          </p:cNvPr>
          <p:cNvSpPr>
            <a:spLocks noGrp="1"/>
          </p:cNvSpPr>
          <p:nvPr>
            <p:ph idx="1"/>
          </p:nvPr>
        </p:nvSpPr>
        <p:spPr>
          <a:xfrm>
            <a:off x="838200" y="1825625"/>
            <a:ext cx="6468611" cy="4351338"/>
          </a:xfrm>
        </p:spPr>
        <p:txBody>
          <a:bodyPr>
            <a:normAutofit/>
          </a:bodyPr>
          <a:lstStyle/>
          <a:p>
            <a:pPr algn="just"/>
            <a:r>
              <a:rPr lang="pt-BR" dirty="0"/>
              <a:t>Antes do fechamento das suturas (&lt; 2 anos): macrocefalia, aumento do PC cruzando as linhas de percentis, desvio dos olhos para baixo deixando a esclera visível entre a pálpebra superior e a íris (sinal do olhar em sol poente), dilatação das veias do couro cabeludo, principalmente nas regiões frontais e temporais, abaulamento da fontanela anterior, atraso ou regressão do desenvolvimento e sonolência associada a irritabilidade. </a:t>
            </a:r>
          </a:p>
        </p:txBody>
      </p:sp>
      <p:pic>
        <p:nvPicPr>
          <p:cNvPr id="5" name="Imagem 4">
            <a:extLst>
              <a:ext uri="{FF2B5EF4-FFF2-40B4-BE49-F238E27FC236}">
                <a16:creationId xmlns:a16="http://schemas.microsoft.com/office/drawing/2014/main" id="{BAE19A25-12BC-BC97-6739-825F8C84FB5F}"/>
              </a:ext>
            </a:extLst>
          </p:cNvPr>
          <p:cNvPicPr>
            <a:picLocks noChangeAspect="1"/>
          </p:cNvPicPr>
          <p:nvPr/>
        </p:nvPicPr>
        <p:blipFill>
          <a:blip r:embed="rId2"/>
          <a:stretch>
            <a:fillRect/>
          </a:stretch>
        </p:blipFill>
        <p:spPr>
          <a:xfrm>
            <a:off x="7382071" y="2348918"/>
            <a:ext cx="3623497" cy="2793534"/>
          </a:xfrm>
          <a:prstGeom prst="rect">
            <a:avLst/>
          </a:prstGeom>
        </p:spPr>
      </p:pic>
    </p:spTree>
    <p:extLst>
      <p:ext uri="{BB962C8B-B14F-4D97-AF65-F5344CB8AC3E}">
        <p14:creationId xmlns:p14="http://schemas.microsoft.com/office/powerpoint/2010/main" val="732872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028813-2AFF-E266-7E80-66E788A69072}"/>
              </a:ext>
            </a:extLst>
          </p:cNvPr>
          <p:cNvSpPr>
            <a:spLocks noGrp="1"/>
          </p:cNvSpPr>
          <p:nvPr>
            <p:ph type="title"/>
          </p:nvPr>
        </p:nvSpPr>
        <p:spPr/>
        <p:txBody>
          <a:bodyPr/>
          <a:lstStyle/>
          <a:p>
            <a:r>
              <a:rPr lang="pt-BR" dirty="0"/>
              <a:t>Hidrocefalia</a:t>
            </a:r>
          </a:p>
        </p:txBody>
      </p:sp>
      <p:pic>
        <p:nvPicPr>
          <p:cNvPr id="7" name="Espaço Reservado para Conteúdo 6">
            <a:extLst>
              <a:ext uri="{FF2B5EF4-FFF2-40B4-BE49-F238E27FC236}">
                <a16:creationId xmlns:a16="http://schemas.microsoft.com/office/drawing/2014/main" id="{0F7DF017-C73C-8668-2CEE-59C73D6B51F5}"/>
              </a:ext>
            </a:extLst>
          </p:cNvPr>
          <p:cNvPicPr>
            <a:picLocks noGrp="1" noChangeAspect="1"/>
          </p:cNvPicPr>
          <p:nvPr>
            <p:ph idx="1"/>
          </p:nvPr>
        </p:nvPicPr>
        <p:blipFill>
          <a:blip r:embed="rId2"/>
          <a:stretch>
            <a:fillRect/>
          </a:stretch>
        </p:blipFill>
        <p:spPr>
          <a:xfrm>
            <a:off x="5570290" y="1680202"/>
            <a:ext cx="3271706" cy="4333547"/>
          </a:xfrm>
        </p:spPr>
      </p:pic>
      <p:pic>
        <p:nvPicPr>
          <p:cNvPr id="5" name="Imagem 4">
            <a:extLst>
              <a:ext uri="{FF2B5EF4-FFF2-40B4-BE49-F238E27FC236}">
                <a16:creationId xmlns:a16="http://schemas.microsoft.com/office/drawing/2014/main" id="{93F8A56B-00D5-8662-7CF8-36C10071388D}"/>
              </a:ext>
            </a:extLst>
          </p:cNvPr>
          <p:cNvPicPr>
            <a:picLocks noChangeAspect="1"/>
          </p:cNvPicPr>
          <p:nvPr/>
        </p:nvPicPr>
        <p:blipFill>
          <a:blip r:embed="rId3"/>
          <a:stretch>
            <a:fillRect/>
          </a:stretch>
        </p:blipFill>
        <p:spPr>
          <a:xfrm>
            <a:off x="2465664" y="1690688"/>
            <a:ext cx="3171738" cy="4333547"/>
          </a:xfrm>
          <a:prstGeom prst="rect">
            <a:avLst/>
          </a:prstGeom>
        </p:spPr>
      </p:pic>
    </p:spTree>
    <p:extLst>
      <p:ext uri="{BB962C8B-B14F-4D97-AF65-F5344CB8AC3E}">
        <p14:creationId xmlns:p14="http://schemas.microsoft.com/office/powerpoint/2010/main" val="3408494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0F7FB-875A-A741-446C-F139FD78DF75}"/>
              </a:ext>
            </a:extLst>
          </p:cNvPr>
          <p:cNvSpPr>
            <a:spLocks noGrp="1"/>
          </p:cNvSpPr>
          <p:nvPr>
            <p:ph type="title"/>
          </p:nvPr>
        </p:nvSpPr>
        <p:spPr/>
        <p:txBody>
          <a:bodyPr/>
          <a:lstStyle/>
          <a:p>
            <a:r>
              <a:rPr lang="pt-BR" dirty="0"/>
              <a:t>Hidrocefalia</a:t>
            </a:r>
          </a:p>
        </p:txBody>
      </p:sp>
      <p:pic>
        <p:nvPicPr>
          <p:cNvPr id="5" name="Espaço Reservado para Conteúdo 4">
            <a:extLst>
              <a:ext uri="{FF2B5EF4-FFF2-40B4-BE49-F238E27FC236}">
                <a16:creationId xmlns:a16="http://schemas.microsoft.com/office/drawing/2014/main" id="{00AA34E4-8212-CBBF-E0D3-273EA9352037}"/>
              </a:ext>
            </a:extLst>
          </p:cNvPr>
          <p:cNvPicPr>
            <a:picLocks noGrp="1" noChangeAspect="1"/>
          </p:cNvPicPr>
          <p:nvPr>
            <p:ph idx="1"/>
          </p:nvPr>
        </p:nvPicPr>
        <p:blipFill>
          <a:blip r:embed="rId2"/>
          <a:stretch>
            <a:fillRect/>
          </a:stretch>
        </p:blipFill>
        <p:spPr>
          <a:xfrm>
            <a:off x="1971413" y="1756646"/>
            <a:ext cx="7626423" cy="4738249"/>
          </a:xfrm>
        </p:spPr>
      </p:pic>
    </p:spTree>
    <p:extLst>
      <p:ext uri="{BB962C8B-B14F-4D97-AF65-F5344CB8AC3E}">
        <p14:creationId xmlns:p14="http://schemas.microsoft.com/office/powerpoint/2010/main" val="3750475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4875B4-0475-24B5-9B50-B464D2FE0530}"/>
              </a:ext>
            </a:extLst>
          </p:cNvPr>
          <p:cNvSpPr>
            <a:spLocks noGrp="1"/>
          </p:cNvSpPr>
          <p:nvPr>
            <p:ph type="title"/>
          </p:nvPr>
        </p:nvSpPr>
        <p:spPr/>
        <p:txBody>
          <a:bodyPr/>
          <a:lstStyle/>
          <a:p>
            <a:endParaRPr lang="pt-BR" dirty="0"/>
          </a:p>
        </p:txBody>
      </p:sp>
      <p:sp>
        <p:nvSpPr>
          <p:cNvPr id="3" name="Espaço Reservado para Conteúdo 2">
            <a:extLst>
              <a:ext uri="{FF2B5EF4-FFF2-40B4-BE49-F238E27FC236}">
                <a16:creationId xmlns:a16="http://schemas.microsoft.com/office/drawing/2014/main" id="{E6069B5F-742B-5793-694A-03DBA1EB697C}"/>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F9D4A81E-F7F1-5B56-FC76-83D6CA29E561}"/>
              </a:ext>
            </a:extLst>
          </p:cNvPr>
          <p:cNvPicPr>
            <a:picLocks noChangeAspect="1"/>
          </p:cNvPicPr>
          <p:nvPr/>
        </p:nvPicPr>
        <p:blipFill>
          <a:blip r:embed="rId2"/>
          <a:stretch>
            <a:fillRect/>
          </a:stretch>
        </p:blipFill>
        <p:spPr>
          <a:xfrm>
            <a:off x="2166331" y="0"/>
            <a:ext cx="7859337" cy="6857999"/>
          </a:xfrm>
          <a:prstGeom prst="rect">
            <a:avLst/>
          </a:prstGeom>
        </p:spPr>
      </p:pic>
    </p:spTree>
    <p:extLst>
      <p:ext uri="{BB962C8B-B14F-4D97-AF65-F5344CB8AC3E}">
        <p14:creationId xmlns:p14="http://schemas.microsoft.com/office/powerpoint/2010/main" val="602943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7D048A-77B3-ED93-92E7-3F6F0F2BEA48}"/>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DE7E3FEC-3EBA-6C9A-94B4-088773D2BF2B}"/>
              </a:ext>
            </a:extLst>
          </p:cNvPr>
          <p:cNvSpPr>
            <a:spLocks noGrp="1"/>
          </p:cNvSpPr>
          <p:nvPr>
            <p:ph idx="1"/>
          </p:nvPr>
        </p:nvSpPr>
        <p:spPr/>
        <p:txBody>
          <a:bodyPr/>
          <a:lstStyle/>
          <a:p>
            <a:endParaRPr lang="pt-BR" dirty="0"/>
          </a:p>
        </p:txBody>
      </p:sp>
      <p:pic>
        <p:nvPicPr>
          <p:cNvPr id="7" name="Imagem 6">
            <a:extLst>
              <a:ext uri="{FF2B5EF4-FFF2-40B4-BE49-F238E27FC236}">
                <a16:creationId xmlns:a16="http://schemas.microsoft.com/office/drawing/2014/main" id="{01993D3F-2BA2-D6DC-6584-6A041427A090}"/>
              </a:ext>
            </a:extLst>
          </p:cNvPr>
          <p:cNvPicPr>
            <a:picLocks noChangeAspect="1"/>
          </p:cNvPicPr>
          <p:nvPr/>
        </p:nvPicPr>
        <p:blipFill>
          <a:blip r:embed="rId2"/>
          <a:stretch>
            <a:fillRect/>
          </a:stretch>
        </p:blipFill>
        <p:spPr>
          <a:xfrm>
            <a:off x="3115573" y="0"/>
            <a:ext cx="5960853" cy="6858000"/>
          </a:xfrm>
          <a:prstGeom prst="rect">
            <a:avLst/>
          </a:prstGeom>
        </p:spPr>
      </p:pic>
    </p:spTree>
    <p:extLst>
      <p:ext uri="{BB962C8B-B14F-4D97-AF65-F5344CB8AC3E}">
        <p14:creationId xmlns:p14="http://schemas.microsoft.com/office/powerpoint/2010/main" val="3147076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AB8625-95CE-BD2F-FB75-C23A0692B051}"/>
              </a:ext>
            </a:extLst>
          </p:cNvPr>
          <p:cNvSpPr>
            <a:spLocks noGrp="1"/>
          </p:cNvSpPr>
          <p:nvPr>
            <p:ph type="title"/>
          </p:nvPr>
        </p:nvSpPr>
        <p:spPr/>
        <p:txBody>
          <a:bodyPr/>
          <a:lstStyle/>
          <a:p>
            <a:r>
              <a:rPr lang="pt-BR" dirty="0"/>
              <a:t>Microcefalia </a:t>
            </a:r>
          </a:p>
        </p:txBody>
      </p:sp>
      <p:sp>
        <p:nvSpPr>
          <p:cNvPr id="3" name="Espaço Reservado para Conteúdo 2">
            <a:extLst>
              <a:ext uri="{FF2B5EF4-FFF2-40B4-BE49-F238E27FC236}">
                <a16:creationId xmlns:a16="http://schemas.microsoft.com/office/drawing/2014/main" id="{9D1B5EE3-1351-BDD1-2829-44F53120D9F2}"/>
              </a:ext>
            </a:extLst>
          </p:cNvPr>
          <p:cNvSpPr>
            <a:spLocks noGrp="1"/>
          </p:cNvSpPr>
          <p:nvPr>
            <p:ph idx="1"/>
          </p:nvPr>
        </p:nvSpPr>
        <p:spPr/>
        <p:txBody>
          <a:bodyPr/>
          <a:lstStyle/>
          <a:p>
            <a:r>
              <a:rPr lang="pt-BR" dirty="0"/>
              <a:t>É definida como um PC inferior a 2 DP abaixo da média para a idade, sexo e etnia. </a:t>
            </a:r>
          </a:p>
          <a:p>
            <a:r>
              <a:rPr lang="pt-BR" dirty="0"/>
              <a:t>Constitui-se em um importante sinal neurológico, que pode estar presente de forma isolada ou em associação com outras anomalias.</a:t>
            </a:r>
          </a:p>
          <a:p>
            <a:r>
              <a:rPr lang="pt-BR" dirty="0"/>
              <a:t>Alguns autores utilizam o termo microcefalia grave na evidência de um PC inferior a 3 DP.</a:t>
            </a:r>
          </a:p>
        </p:txBody>
      </p:sp>
    </p:spTree>
    <p:extLst>
      <p:ext uri="{BB962C8B-B14F-4D97-AF65-F5344CB8AC3E}">
        <p14:creationId xmlns:p14="http://schemas.microsoft.com/office/powerpoint/2010/main" val="1179985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2723AB-7600-8963-7D6D-2E40EC89BC83}"/>
              </a:ext>
            </a:extLst>
          </p:cNvPr>
          <p:cNvSpPr>
            <a:spLocks noGrp="1"/>
          </p:cNvSpPr>
          <p:nvPr>
            <p:ph type="title"/>
          </p:nvPr>
        </p:nvSpPr>
        <p:spPr/>
        <p:txBody>
          <a:bodyPr/>
          <a:lstStyle/>
          <a:p>
            <a:r>
              <a:rPr lang="pt-BR" dirty="0"/>
              <a:t>Microcefalia</a:t>
            </a:r>
          </a:p>
        </p:txBody>
      </p:sp>
      <p:sp>
        <p:nvSpPr>
          <p:cNvPr id="3" name="Espaço Reservado para Conteúdo 2">
            <a:extLst>
              <a:ext uri="{FF2B5EF4-FFF2-40B4-BE49-F238E27FC236}">
                <a16:creationId xmlns:a16="http://schemas.microsoft.com/office/drawing/2014/main" id="{BC804ADA-6137-F68A-36A7-ADCC5A8D89FE}"/>
              </a:ext>
            </a:extLst>
          </p:cNvPr>
          <p:cNvSpPr>
            <a:spLocks noGrp="1"/>
          </p:cNvSpPr>
          <p:nvPr>
            <p:ph idx="1"/>
          </p:nvPr>
        </p:nvSpPr>
        <p:spPr/>
        <p:txBody>
          <a:bodyPr/>
          <a:lstStyle/>
          <a:p>
            <a:r>
              <a:rPr lang="pt-BR" dirty="0"/>
              <a:t>Pode ser evidente ao nascimento (congênita) ou desenvolver-se após o nascimento (de início pós-natal). </a:t>
            </a:r>
          </a:p>
          <a:p>
            <a:r>
              <a:rPr lang="pt-BR" dirty="0"/>
              <a:t>Anormalidades levando à microcefalia podem afetar exclusivamente o desenvolvimento cerebral (microcefalia não sindrômica) ou estarem associadas a malformações ósseas, viscerais e a dismorfismos faciais (microcefalia sindrômica). </a:t>
            </a:r>
          </a:p>
          <a:p>
            <a:r>
              <a:rPr lang="pt-BR" dirty="0"/>
              <a:t>Pode ser classificada etiologicamente como adquirida (infecções, toxinas, estados de privação) ou genética.</a:t>
            </a:r>
          </a:p>
        </p:txBody>
      </p:sp>
    </p:spTree>
    <p:extLst>
      <p:ext uri="{BB962C8B-B14F-4D97-AF65-F5344CB8AC3E}">
        <p14:creationId xmlns:p14="http://schemas.microsoft.com/office/powerpoint/2010/main" val="3021576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4E0C7-5BD0-FC83-9810-DEF76F96F012}"/>
              </a:ext>
            </a:extLst>
          </p:cNvPr>
          <p:cNvSpPr>
            <a:spLocks noGrp="1"/>
          </p:cNvSpPr>
          <p:nvPr>
            <p:ph type="title"/>
          </p:nvPr>
        </p:nvSpPr>
        <p:spPr/>
        <p:txBody>
          <a:bodyPr/>
          <a:lstStyle/>
          <a:p>
            <a:endParaRPr lang="pt-BR"/>
          </a:p>
        </p:txBody>
      </p:sp>
      <p:pic>
        <p:nvPicPr>
          <p:cNvPr id="7" name="Espaço Reservado para Conteúdo 6">
            <a:extLst>
              <a:ext uri="{FF2B5EF4-FFF2-40B4-BE49-F238E27FC236}">
                <a16:creationId xmlns:a16="http://schemas.microsoft.com/office/drawing/2014/main" id="{BC398CDB-3C0A-F2F3-586A-B9F13C531D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5420" y="11052"/>
            <a:ext cx="6041044" cy="6846948"/>
          </a:xfrm>
        </p:spPr>
      </p:pic>
    </p:spTree>
    <p:extLst>
      <p:ext uri="{BB962C8B-B14F-4D97-AF65-F5344CB8AC3E}">
        <p14:creationId xmlns:p14="http://schemas.microsoft.com/office/powerpoint/2010/main" val="308940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98F917-4857-769F-E060-5A4F37B543C6}"/>
              </a:ext>
            </a:extLst>
          </p:cNvPr>
          <p:cNvSpPr>
            <a:spLocks noGrp="1"/>
          </p:cNvSpPr>
          <p:nvPr>
            <p:ph type="title"/>
          </p:nvPr>
        </p:nvSpPr>
        <p:spPr/>
        <p:txBody>
          <a:bodyPr/>
          <a:lstStyle/>
          <a:p>
            <a:r>
              <a:rPr lang="pt-BR" dirty="0"/>
              <a:t>Microcefalia</a:t>
            </a:r>
          </a:p>
        </p:txBody>
      </p:sp>
      <p:sp>
        <p:nvSpPr>
          <p:cNvPr id="3" name="Espaço Reservado para Conteúdo 2">
            <a:extLst>
              <a:ext uri="{FF2B5EF4-FFF2-40B4-BE49-F238E27FC236}">
                <a16:creationId xmlns:a16="http://schemas.microsoft.com/office/drawing/2014/main" id="{158093A7-A76C-9793-96ED-8781FACE702E}"/>
              </a:ext>
            </a:extLst>
          </p:cNvPr>
          <p:cNvSpPr>
            <a:spLocks noGrp="1"/>
          </p:cNvSpPr>
          <p:nvPr>
            <p:ph idx="1"/>
          </p:nvPr>
        </p:nvSpPr>
        <p:spPr/>
        <p:txBody>
          <a:bodyPr/>
          <a:lstStyle/>
          <a:p>
            <a:r>
              <a:rPr lang="pt-BR" dirty="0"/>
              <a:t>As manifestações clínicas e fenotípicas são bastante heterogêneas. </a:t>
            </a:r>
          </a:p>
          <a:p>
            <a:r>
              <a:rPr lang="pt-BR" dirty="0"/>
              <a:t>A maioria dos indivíduos com microcefalia grave apresenta uma desproporção característica entre a face e o crânio. </a:t>
            </a:r>
          </a:p>
          <a:p>
            <a:r>
              <a:rPr lang="pt-BR" dirty="0"/>
              <a:t>A redução do tamanho da calota craniana gera uma falsa impressão de face e orelhas grandes. </a:t>
            </a:r>
          </a:p>
          <a:p>
            <a:r>
              <a:rPr lang="pt-BR" dirty="0"/>
              <a:t>Geralmente a fronte inclina-se posteriormente e a região occipital é plana, formando-se em alguns casos, pregas na região posterior couro cabeludo.</a:t>
            </a:r>
          </a:p>
        </p:txBody>
      </p:sp>
    </p:spTree>
    <p:extLst>
      <p:ext uri="{BB962C8B-B14F-4D97-AF65-F5344CB8AC3E}">
        <p14:creationId xmlns:p14="http://schemas.microsoft.com/office/powerpoint/2010/main" val="1763966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1C638-D42D-2EF0-B6B5-28394FB920EF}"/>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8FC41C69-B610-87D4-D0E0-4CC159E4CD09}"/>
              </a:ext>
            </a:extLst>
          </p:cNvPr>
          <p:cNvPicPr>
            <a:picLocks noGrp="1" noChangeAspect="1"/>
          </p:cNvPicPr>
          <p:nvPr>
            <p:ph idx="1"/>
          </p:nvPr>
        </p:nvPicPr>
        <p:blipFill>
          <a:blip r:embed="rId2"/>
          <a:stretch>
            <a:fillRect/>
          </a:stretch>
        </p:blipFill>
        <p:spPr>
          <a:xfrm>
            <a:off x="2113282" y="1846263"/>
            <a:ext cx="8025762" cy="4022725"/>
          </a:xfrm>
        </p:spPr>
      </p:pic>
    </p:spTree>
    <p:extLst>
      <p:ext uri="{BB962C8B-B14F-4D97-AF65-F5344CB8AC3E}">
        <p14:creationId xmlns:p14="http://schemas.microsoft.com/office/powerpoint/2010/main" val="1715417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77552B-C100-0693-E941-151E2D2D945A}"/>
              </a:ext>
            </a:extLst>
          </p:cNvPr>
          <p:cNvSpPr>
            <a:spLocks noGrp="1"/>
          </p:cNvSpPr>
          <p:nvPr>
            <p:ph type="title"/>
          </p:nvPr>
        </p:nvSpPr>
        <p:spPr/>
        <p:txBody>
          <a:bodyPr/>
          <a:lstStyle/>
          <a:p>
            <a:r>
              <a:rPr lang="pt-BR" dirty="0"/>
              <a:t>Anatomia e Fisiologia do Crescimento do Crânio</a:t>
            </a:r>
          </a:p>
        </p:txBody>
      </p:sp>
      <p:pic>
        <p:nvPicPr>
          <p:cNvPr id="5" name="Espaço Reservado para Conteúdo 4">
            <a:extLst>
              <a:ext uri="{FF2B5EF4-FFF2-40B4-BE49-F238E27FC236}">
                <a16:creationId xmlns:a16="http://schemas.microsoft.com/office/drawing/2014/main" id="{43970406-4659-4431-891F-98DCF4F62440}"/>
              </a:ext>
            </a:extLst>
          </p:cNvPr>
          <p:cNvPicPr>
            <a:picLocks noGrp="1" noChangeAspect="1"/>
          </p:cNvPicPr>
          <p:nvPr>
            <p:ph idx="1"/>
          </p:nvPr>
        </p:nvPicPr>
        <p:blipFill>
          <a:blip r:embed="rId2"/>
          <a:stretch>
            <a:fillRect/>
          </a:stretch>
        </p:blipFill>
        <p:spPr>
          <a:xfrm>
            <a:off x="1920587" y="1846263"/>
            <a:ext cx="8411152" cy="4022725"/>
          </a:xfrm>
        </p:spPr>
      </p:pic>
    </p:spTree>
    <p:extLst>
      <p:ext uri="{BB962C8B-B14F-4D97-AF65-F5344CB8AC3E}">
        <p14:creationId xmlns:p14="http://schemas.microsoft.com/office/powerpoint/2010/main" val="2223082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B7B184-9D0B-63E4-39CB-623E47E96DB8}"/>
              </a:ext>
            </a:extLst>
          </p:cNvPr>
          <p:cNvSpPr>
            <a:spLocks noGrp="1"/>
          </p:cNvSpPr>
          <p:nvPr>
            <p:ph type="title"/>
          </p:nvPr>
        </p:nvSpPr>
        <p:spPr/>
        <p:txBody>
          <a:bodyPr/>
          <a:lstStyle/>
          <a:p>
            <a:r>
              <a:rPr lang="pt-BR" dirty="0"/>
              <a:t>Microcefalia</a:t>
            </a:r>
          </a:p>
        </p:txBody>
      </p:sp>
      <p:sp>
        <p:nvSpPr>
          <p:cNvPr id="3" name="Espaço Reservado para Conteúdo 2">
            <a:extLst>
              <a:ext uri="{FF2B5EF4-FFF2-40B4-BE49-F238E27FC236}">
                <a16:creationId xmlns:a16="http://schemas.microsoft.com/office/drawing/2014/main" id="{69E4E90A-CD8A-2E25-E509-910861AD4D0E}"/>
              </a:ext>
            </a:extLst>
          </p:cNvPr>
          <p:cNvSpPr>
            <a:spLocks noGrp="1"/>
          </p:cNvSpPr>
          <p:nvPr>
            <p:ph idx="1"/>
          </p:nvPr>
        </p:nvSpPr>
        <p:spPr/>
        <p:txBody>
          <a:bodyPr/>
          <a:lstStyle/>
          <a:p>
            <a:r>
              <a:rPr lang="pt-BR" dirty="0"/>
              <a:t>Epilepsia (40%)</a:t>
            </a:r>
          </a:p>
          <a:p>
            <a:r>
              <a:rPr lang="pt-BR" dirty="0"/>
              <a:t>Paralisia cerebral (20%)</a:t>
            </a:r>
          </a:p>
          <a:p>
            <a:r>
              <a:rPr lang="pt-BR" dirty="0"/>
              <a:t>Deficiência intelectual (50%)</a:t>
            </a:r>
          </a:p>
          <a:p>
            <a:r>
              <a:rPr lang="pt-BR" dirty="0"/>
              <a:t>Alterações oftalmológicas (20% a 50%).</a:t>
            </a:r>
          </a:p>
          <a:p>
            <a:r>
              <a:rPr lang="pt-BR" dirty="0"/>
              <a:t> O comprometimento cognitivo varia desde ausente até grave.</a:t>
            </a:r>
          </a:p>
          <a:p>
            <a:r>
              <a:rPr lang="pt-BR"/>
              <a:t>A gravidade dos sintomas neurológicos são proporcionais ao grau de microcefalia.</a:t>
            </a:r>
            <a:endParaRPr lang="pt-BR" dirty="0"/>
          </a:p>
        </p:txBody>
      </p:sp>
    </p:spTree>
    <p:extLst>
      <p:ext uri="{BB962C8B-B14F-4D97-AF65-F5344CB8AC3E}">
        <p14:creationId xmlns:p14="http://schemas.microsoft.com/office/powerpoint/2010/main" val="1451669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05536-EE54-3640-5D12-DD283BC2B90A}"/>
              </a:ext>
            </a:extLst>
          </p:cNvPr>
          <p:cNvSpPr>
            <a:spLocks noGrp="1"/>
          </p:cNvSpPr>
          <p:nvPr>
            <p:ph type="title"/>
          </p:nvPr>
        </p:nvSpPr>
        <p:spPr/>
        <p:txBody>
          <a:bodyPr/>
          <a:lstStyle/>
          <a:p>
            <a:r>
              <a:rPr lang="pt-BR" dirty="0"/>
              <a:t>Microcefalia</a:t>
            </a:r>
          </a:p>
        </p:txBody>
      </p:sp>
      <p:sp>
        <p:nvSpPr>
          <p:cNvPr id="3" name="Espaço Reservado para Conteúdo 2">
            <a:extLst>
              <a:ext uri="{FF2B5EF4-FFF2-40B4-BE49-F238E27FC236}">
                <a16:creationId xmlns:a16="http://schemas.microsoft.com/office/drawing/2014/main" id="{7B00D0F8-9D6C-D341-B0E6-7E7CFE3BB171}"/>
              </a:ext>
            </a:extLst>
          </p:cNvPr>
          <p:cNvSpPr>
            <a:spLocks noGrp="1"/>
          </p:cNvSpPr>
          <p:nvPr>
            <p:ph idx="1"/>
          </p:nvPr>
        </p:nvSpPr>
        <p:spPr/>
        <p:txBody>
          <a:bodyPr/>
          <a:lstStyle/>
          <a:p>
            <a:r>
              <a:rPr lang="pt-BR" dirty="0"/>
              <a:t>História pré-natal</a:t>
            </a:r>
          </a:p>
          <a:p>
            <a:pPr lvl="1"/>
            <a:r>
              <a:rPr lang="pt-BR" dirty="0"/>
              <a:t>Diabetes, epilepsia, medicamentos, infecções, uso de tabaco, álcool e drogas</a:t>
            </a:r>
          </a:p>
          <a:p>
            <a:r>
              <a:rPr lang="pt-BR" dirty="0"/>
              <a:t>História perinatal</a:t>
            </a:r>
          </a:p>
          <a:p>
            <a:pPr lvl="1"/>
            <a:r>
              <a:rPr lang="pt-BR" dirty="0"/>
              <a:t>Complicações perinatais, infecções, alterações metabólicas</a:t>
            </a:r>
          </a:p>
          <a:p>
            <a:r>
              <a:rPr lang="pt-BR" dirty="0"/>
              <a:t>Peso, comprimento e perímetro cefálico ao nascimento</a:t>
            </a:r>
          </a:p>
          <a:p>
            <a:pPr lvl="1"/>
            <a:r>
              <a:rPr lang="pt-BR" dirty="0"/>
              <a:t>Estabelecer o PC ao nascimento e se é proporcional ao peso e ao </a:t>
            </a:r>
            <a:r>
              <a:rPr lang="pt-BR" dirty="0" err="1"/>
              <a:t>coprimento</a:t>
            </a:r>
            <a:endParaRPr lang="pt-BR" dirty="0"/>
          </a:p>
          <a:p>
            <a:r>
              <a:rPr lang="pt-BR" dirty="0"/>
              <a:t>Trajetória do perímetro cefálico</a:t>
            </a:r>
          </a:p>
          <a:p>
            <a:pPr lvl="1"/>
            <a:r>
              <a:rPr lang="pt-BR" dirty="0"/>
              <a:t>Determinar se o quadro é estático ou progressivo</a:t>
            </a:r>
          </a:p>
        </p:txBody>
      </p:sp>
    </p:spTree>
    <p:extLst>
      <p:ext uri="{BB962C8B-B14F-4D97-AF65-F5344CB8AC3E}">
        <p14:creationId xmlns:p14="http://schemas.microsoft.com/office/powerpoint/2010/main" val="3356183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1D1896-F2D4-D29F-34BC-8B7EF4567B0F}"/>
              </a:ext>
            </a:extLst>
          </p:cNvPr>
          <p:cNvSpPr>
            <a:spLocks noGrp="1"/>
          </p:cNvSpPr>
          <p:nvPr>
            <p:ph type="title"/>
          </p:nvPr>
        </p:nvSpPr>
        <p:spPr/>
        <p:txBody>
          <a:bodyPr/>
          <a:lstStyle/>
          <a:p>
            <a:r>
              <a:rPr lang="pt-BR" dirty="0"/>
              <a:t>Microcefalia</a:t>
            </a:r>
          </a:p>
        </p:txBody>
      </p:sp>
      <p:sp>
        <p:nvSpPr>
          <p:cNvPr id="3" name="Espaço Reservado para Conteúdo 2">
            <a:extLst>
              <a:ext uri="{FF2B5EF4-FFF2-40B4-BE49-F238E27FC236}">
                <a16:creationId xmlns:a16="http://schemas.microsoft.com/office/drawing/2014/main" id="{E99D723D-726E-2644-2A0E-6215B4C275E6}"/>
              </a:ext>
            </a:extLst>
          </p:cNvPr>
          <p:cNvSpPr>
            <a:spLocks noGrp="1"/>
          </p:cNvSpPr>
          <p:nvPr>
            <p:ph idx="1"/>
          </p:nvPr>
        </p:nvSpPr>
        <p:spPr/>
        <p:txBody>
          <a:bodyPr/>
          <a:lstStyle/>
          <a:p>
            <a:r>
              <a:rPr lang="pt-BR" dirty="0"/>
              <a:t>História de crises epilépticas</a:t>
            </a:r>
          </a:p>
          <a:p>
            <a:r>
              <a:rPr lang="pt-BR" dirty="0"/>
              <a:t>História do desenvolvimento neurológico</a:t>
            </a:r>
          </a:p>
          <a:p>
            <a:pPr lvl="1"/>
            <a:r>
              <a:rPr lang="pt-BR" dirty="0"/>
              <a:t>Regressão dos marcos</a:t>
            </a:r>
          </a:p>
          <a:p>
            <a:pPr lvl="2"/>
            <a:r>
              <a:rPr lang="pt-BR" dirty="0"/>
              <a:t>doença metabólica ou a síndrome de Rett</a:t>
            </a:r>
          </a:p>
          <a:p>
            <a:r>
              <a:rPr lang="pt-BR" dirty="0"/>
              <a:t>Consanguinidade </a:t>
            </a:r>
          </a:p>
          <a:p>
            <a:r>
              <a:rPr lang="pt-BR" dirty="0"/>
              <a:t>Prematuridade</a:t>
            </a:r>
          </a:p>
        </p:txBody>
      </p:sp>
    </p:spTree>
    <p:extLst>
      <p:ext uri="{BB962C8B-B14F-4D97-AF65-F5344CB8AC3E}">
        <p14:creationId xmlns:p14="http://schemas.microsoft.com/office/powerpoint/2010/main" val="2023139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F94CE5-995C-EC5F-A527-9E3D1825FAD5}"/>
              </a:ext>
            </a:extLst>
          </p:cNvPr>
          <p:cNvSpPr>
            <a:spLocks noGrp="1"/>
          </p:cNvSpPr>
          <p:nvPr>
            <p:ph type="title"/>
          </p:nvPr>
        </p:nvSpPr>
        <p:spPr/>
        <p:txBody>
          <a:bodyPr/>
          <a:lstStyle/>
          <a:p>
            <a:r>
              <a:rPr lang="pt-BR" dirty="0"/>
              <a:t>Microcefalia</a:t>
            </a:r>
          </a:p>
        </p:txBody>
      </p:sp>
      <p:sp>
        <p:nvSpPr>
          <p:cNvPr id="3" name="Espaço Reservado para Conteúdo 2">
            <a:extLst>
              <a:ext uri="{FF2B5EF4-FFF2-40B4-BE49-F238E27FC236}">
                <a16:creationId xmlns:a16="http://schemas.microsoft.com/office/drawing/2014/main" id="{D69BA68A-CA2A-BC5C-97B6-36B1CC3217C4}"/>
              </a:ext>
            </a:extLst>
          </p:cNvPr>
          <p:cNvSpPr>
            <a:spLocks noGrp="1"/>
          </p:cNvSpPr>
          <p:nvPr>
            <p:ph idx="1"/>
          </p:nvPr>
        </p:nvSpPr>
        <p:spPr/>
        <p:txBody>
          <a:bodyPr>
            <a:normAutofit fontScale="92500" lnSpcReduction="10000"/>
          </a:bodyPr>
          <a:lstStyle/>
          <a:p>
            <a:r>
              <a:rPr lang="pt-BR" dirty="0"/>
              <a:t>Exame físico e neurológico completo</a:t>
            </a:r>
          </a:p>
          <a:p>
            <a:pPr lvl="1"/>
            <a:r>
              <a:rPr lang="pt-BR" dirty="0"/>
              <a:t>Paciente </a:t>
            </a:r>
          </a:p>
          <a:p>
            <a:pPr lvl="1"/>
            <a:r>
              <a:rPr lang="pt-BR" dirty="0"/>
              <a:t>Familiares</a:t>
            </a:r>
          </a:p>
          <a:p>
            <a:pPr lvl="1"/>
            <a:r>
              <a:rPr lang="pt-BR" dirty="0"/>
              <a:t>Dismorfismo</a:t>
            </a:r>
          </a:p>
          <a:p>
            <a:pPr lvl="1"/>
            <a:r>
              <a:rPr lang="pt-BR" dirty="0"/>
              <a:t>Palpação de suturas e fontanelas</a:t>
            </a:r>
          </a:p>
          <a:p>
            <a:pPr lvl="2"/>
            <a:r>
              <a:rPr lang="pt-BR" dirty="0"/>
              <a:t>Craniossinostose, hipotireoidismo </a:t>
            </a:r>
            <a:r>
              <a:rPr lang="pt-BR" dirty="0" err="1"/>
              <a:t>hipoparatireoidismo</a:t>
            </a:r>
            <a:r>
              <a:rPr lang="pt-BR" dirty="0"/>
              <a:t>, síndromes genéticas, toxinas</a:t>
            </a:r>
          </a:p>
          <a:p>
            <a:pPr lvl="1"/>
            <a:r>
              <a:rPr lang="pt-BR" dirty="0"/>
              <a:t>Exame oftalmológico</a:t>
            </a:r>
          </a:p>
          <a:p>
            <a:pPr lvl="2"/>
            <a:r>
              <a:rPr lang="pt-BR" dirty="0"/>
              <a:t>Catarata, coriorretinite</a:t>
            </a:r>
          </a:p>
          <a:p>
            <a:pPr lvl="1"/>
            <a:r>
              <a:rPr lang="pt-BR" dirty="0"/>
              <a:t>Exame da orofaringe</a:t>
            </a:r>
          </a:p>
          <a:p>
            <a:pPr lvl="2"/>
            <a:r>
              <a:rPr lang="pt-BR" dirty="0"/>
              <a:t>Fenda palatina, úvula bífida, incisivo central superior</a:t>
            </a:r>
          </a:p>
          <a:p>
            <a:pPr lvl="1"/>
            <a:r>
              <a:rPr lang="pt-BR" dirty="0"/>
              <a:t>Exame dermatológico</a:t>
            </a:r>
          </a:p>
          <a:p>
            <a:pPr lvl="2"/>
            <a:r>
              <a:rPr lang="pt-BR" dirty="0"/>
              <a:t>Icterícia e </a:t>
            </a:r>
            <a:r>
              <a:rPr lang="pt-BR" dirty="0" err="1"/>
              <a:t>rash</a:t>
            </a:r>
            <a:r>
              <a:rPr lang="pt-BR" dirty="0"/>
              <a:t> eczematoso</a:t>
            </a:r>
          </a:p>
          <a:p>
            <a:pPr lvl="1"/>
            <a:r>
              <a:rPr lang="pt-BR" dirty="0"/>
              <a:t>Palpação abdominal</a:t>
            </a:r>
          </a:p>
          <a:p>
            <a:pPr lvl="2"/>
            <a:r>
              <a:rPr lang="pt-BR" dirty="0"/>
              <a:t>Hepatomegalia e esplenomegalia</a:t>
            </a:r>
          </a:p>
          <a:p>
            <a:pPr lvl="1"/>
            <a:endParaRPr lang="pt-BR" dirty="0"/>
          </a:p>
        </p:txBody>
      </p:sp>
    </p:spTree>
    <p:extLst>
      <p:ext uri="{BB962C8B-B14F-4D97-AF65-F5344CB8AC3E}">
        <p14:creationId xmlns:p14="http://schemas.microsoft.com/office/powerpoint/2010/main" val="2388927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F12006-AFCC-193A-CB1B-991A8FFE1BB1}"/>
              </a:ext>
            </a:extLst>
          </p:cNvPr>
          <p:cNvSpPr>
            <a:spLocks noGrp="1"/>
          </p:cNvSpPr>
          <p:nvPr>
            <p:ph type="title"/>
          </p:nvPr>
        </p:nvSpPr>
        <p:spPr/>
        <p:txBody>
          <a:bodyPr/>
          <a:lstStyle/>
          <a:p>
            <a:r>
              <a:rPr lang="pt-BR" dirty="0"/>
              <a:t>Microcefalia</a:t>
            </a:r>
          </a:p>
        </p:txBody>
      </p:sp>
      <p:sp>
        <p:nvSpPr>
          <p:cNvPr id="3" name="Espaço Reservado para Conteúdo 2">
            <a:extLst>
              <a:ext uri="{FF2B5EF4-FFF2-40B4-BE49-F238E27FC236}">
                <a16:creationId xmlns:a16="http://schemas.microsoft.com/office/drawing/2014/main" id="{AE6A07BD-9004-90C2-4467-A96914BB3A4F}"/>
              </a:ext>
            </a:extLst>
          </p:cNvPr>
          <p:cNvSpPr>
            <a:spLocks noGrp="1"/>
          </p:cNvSpPr>
          <p:nvPr>
            <p:ph idx="1"/>
          </p:nvPr>
        </p:nvSpPr>
        <p:spPr/>
        <p:txBody>
          <a:bodyPr>
            <a:normAutofit/>
          </a:bodyPr>
          <a:lstStyle/>
          <a:p>
            <a:r>
              <a:rPr lang="pt-BR" dirty="0"/>
              <a:t>Investigação complementar baseada nos achados clínicos exame físico</a:t>
            </a:r>
          </a:p>
          <a:p>
            <a:pPr lvl="1"/>
            <a:r>
              <a:rPr lang="pt-BR" dirty="0"/>
              <a:t>IRM de crânio identifica com precisão a maioria das malformações cerebrais</a:t>
            </a:r>
          </a:p>
          <a:p>
            <a:pPr lvl="2"/>
            <a:r>
              <a:rPr lang="pt-BR" dirty="0"/>
              <a:t>Defeitos da migração neuronal, malformações do corpo caloso, anormalidades estruturais da fossa posterior, distúrbios da mielinização</a:t>
            </a:r>
          </a:p>
          <a:p>
            <a:pPr lvl="1"/>
            <a:r>
              <a:rPr lang="pt-BR" dirty="0"/>
              <a:t>TC de crânio</a:t>
            </a:r>
          </a:p>
          <a:p>
            <a:pPr lvl="2"/>
            <a:r>
              <a:rPr lang="pt-BR" dirty="0"/>
              <a:t> Identificação de calcificações intracranianas, principalmente na suspeita de infecções congênitas (TORCHS e vírus Zika). </a:t>
            </a:r>
          </a:p>
          <a:p>
            <a:pPr lvl="1"/>
            <a:r>
              <a:rPr lang="pt-BR" dirty="0"/>
              <a:t>Causas genéticas têm sido relatadas em 15% a 50% dos pacientes com microcefalia isolada ou sindrômica. </a:t>
            </a:r>
          </a:p>
          <a:p>
            <a:pPr lvl="2"/>
            <a:r>
              <a:rPr lang="pt-BR" dirty="0" err="1"/>
              <a:t>Array</a:t>
            </a:r>
            <a:r>
              <a:rPr lang="pt-BR" dirty="0"/>
              <a:t> genômico, hibridização in situ fluorescente (FISH, do inglês, </a:t>
            </a:r>
            <a:r>
              <a:rPr lang="pt-BR" dirty="0" err="1"/>
              <a:t>fluorescent</a:t>
            </a:r>
            <a:r>
              <a:rPr lang="pt-BR" dirty="0"/>
              <a:t> in situ </a:t>
            </a:r>
            <a:r>
              <a:rPr lang="pt-BR" dirty="0" err="1"/>
              <a:t>hybridizaton</a:t>
            </a:r>
            <a:r>
              <a:rPr lang="pt-BR" dirty="0"/>
              <a:t>) e estudos de </a:t>
            </a:r>
            <a:r>
              <a:rPr lang="pt-BR" dirty="0" err="1"/>
              <a:t>metilação</a:t>
            </a:r>
            <a:r>
              <a:rPr lang="pt-BR" dirty="0"/>
              <a:t> devem ser considerados nos casos em que uma causa adquirida não for evidente. </a:t>
            </a:r>
          </a:p>
          <a:p>
            <a:pPr lvl="1"/>
            <a:r>
              <a:rPr lang="pt-BR" dirty="0"/>
              <a:t>Estudos metabólicos </a:t>
            </a:r>
          </a:p>
          <a:p>
            <a:pPr lvl="2"/>
            <a:r>
              <a:rPr lang="pt-BR" dirty="0"/>
              <a:t>T4 livre, TSH, lactato sérico, aminoácidos séricos, ácidos orgânicos na urina)</a:t>
            </a:r>
          </a:p>
        </p:txBody>
      </p:sp>
    </p:spTree>
    <p:extLst>
      <p:ext uri="{BB962C8B-B14F-4D97-AF65-F5344CB8AC3E}">
        <p14:creationId xmlns:p14="http://schemas.microsoft.com/office/powerpoint/2010/main" val="2840211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64D732-D225-18DC-6DDD-E29F336EAD89}"/>
              </a:ext>
            </a:extLst>
          </p:cNvPr>
          <p:cNvSpPr>
            <a:spLocks noGrp="1"/>
          </p:cNvSpPr>
          <p:nvPr>
            <p:ph type="title"/>
          </p:nvPr>
        </p:nvSpPr>
        <p:spPr/>
        <p:txBody>
          <a:bodyPr/>
          <a:lstStyle/>
          <a:p>
            <a:r>
              <a:rPr lang="pt-BR" dirty="0"/>
              <a:t>Microcefalia Vera</a:t>
            </a:r>
          </a:p>
        </p:txBody>
      </p:sp>
      <p:sp>
        <p:nvSpPr>
          <p:cNvPr id="3" name="Espaço Reservado para Conteúdo 2">
            <a:extLst>
              <a:ext uri="{FF2B5EF4-FFF2-40B4-BE49-F238E27FC236}">
                <a16:creationId xmlns:a16="http://schemas.microsoft.com/office/drawing/2014/main" id="{8768E572-0596-87DF-E594-67B9EE5532B1}"/>
              </a:ext>
            </a:extLst>
          </p:cNvPr>
          <p:cNvSpPr>
            <a:spLocks noGrp="1"/>
          </p:cNvSpPr>
          <p:nvPr>
            <p:ph idx="1"/>
          </p:nvPr>
        </p:nvSpPr>
        <p:spPr/>
        <p:txBody>
          <a:bodyPr/>
          <a:lstStyle/>
          <a:p>
            <a:r>
              <a:rPr lang="pt-BR" dirty="0"/>
              <a:t>Microcefalia isolada de origem genética</a:t>
            </a:r>
          </a:p>
          <a:p>
            <a:r>
              <a:rPr lang="pt-BR" dirty="0"/>
              <a:t>Diagnóstico de exclusão (extensa avaliação etiológica)</a:t>
            </a:r>
          </a:p>
          <a:p>
            <a:r>
              <a:rPr lang="pt-BR" dirty="0"/>
              <a:t>Herança gênica</a:t>
            </a:r>
          </a:p>
          <a:p>
            <a:pPr lvl="1"/>
            <a:r>
              <a:rPr lang="pt-BR" dirty="0"/>
              <a:t>AR</a:t>
            </a:r>
          </a:p>
          <a:p>
            <a:pPr lvl="1"/>
            <a:r>
              <a:rPr lang="pt-BR" dirty="0"/>
              <a:t>AD</a:t>
            </a:r>
          </a:p>
          <a:p>
            <a:pPr lvl="1"/>
            <a:r>
              <a:rPr lang="pt-BR" dirty="0"/>
              <a:t>LX</a:t>
            </a:r>
          </a:p>
          <a:p>
            <a:r>
              <a:rPr lang="pt-BR" dirty="0"/>
              <a:t>Cromossômica</a:t>
            </a:r>
          </a:p>
          <a:p>
            <a:pPr lvl="1"/>
            <a:r>
              <a:rPr lang="pt-BR" dirty="0"/>
              <a:t>Rearranjos equilibrados</a:t>
            </a:r>
          </a:p>
          <a:p>
            <a:pPr lvl="1"/>
            <a:r>
              <a:rPr lang="pt-BR" dirty="0"/>
              <a:t>Cromossomos em anel</a:t>
            </a:r>
          </a:p>
        </p:txBody>
      </p:sp>
    </p:spTree>
    <p:extLst>
      <p:ext uri="{BB962C8B-B14F-4D97-AF65-F5344CB8AC3E}">
        <p14:creationId xmlns:p14="http://schemas.microsoft.com/office/powerpoint/2010/main" val="1129695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AD071B-F813-20D3-05F1-03554361A3F9}"/>
              </a:ext>
            </a:extLst>
          </p:cNvPr>
          <p:cNvSpPr>
            <a:spLocks noGrp="1"/>
          </p:cNvSpPr>
          <p:nvPr>
            <p:ph type="title"/>
          </p:nvPr>
        </p:nvSpPr>
        <p:spPr/>
        <p:txBody>
          <a:bodyPr/>
          <a:lstStyle/>
          <a:p>
            <a:r>
              <a:rPr lang="pt-BR" dirty="0"/>
              <a:t>Microcefalia Vera</a:t>
            </a:r>
          </a:p>
        </p:txBody>
      </p:sp>
      <p:sp>
        <p:nvSpPr>
          <p:cNvPr id="3" name="Espaço Reservado para Conteúdo 2">
            <a:extLst>
              <a:ext uri="{FF2B5EF4-FFF2-40B4-BE49-F238E27FC236}">
                <a16:creationId xmlns:a16="http://schemas.microsoft.com/office/drawing/2014/main" id="{48205955-1B50-6A7D-DDFF-1D9A86C2CC75}"/>
              </a:ext>
            </a:extLst>
          </p:cNvPr>
          <p:cNvSpPr>
            <a:spLocks noGrp="1"/>
          </p:cNvSpPr>
          <p:nvPr>
            <p:ph idx="1"/>
          </p:nvPr>
        </p:nvSpPr>
        <p:spPr/>
        <p:txBody>
          <a:bodyPr>
            <a:normAutofit/>
          </a:bodyPr>
          <a:lstStyle/>
          <a:p>
            <a:r>
              <a:rPr lang="pt-BR" dirty="0"/>
              <a:t>Com o córtex cerebral normal ou fino: </a:t>
            </a:r>
          </a:p>
          <a:p>
            <a:pPr lvl="1"/>
            <a:r>
              <a:rPr lang="pt-BR" dirty="0"/>
              <a:t>Aspecto macroscópico do encéfalo é normal. </a:t>
            </a:r>
          </a:p>
          <a:p>
            <a:pPr lvl="1"/>
            <a:r>
              <a:rPr lang="pt-BR" dirty="0"/>
              <a:t>PC inferior a 3 DP e, frequentemente, menor do que 5 DP</a:t>
            </a:r>
          </a:p>
          <a:p>
            <a:pPr lvl="1"/>
            <a:r>
              <a:rPr lang="pt-BR" dirty="0"/>
              <a:t>Baixa estatura, mento pequeno e orelhas e nariz proeminentes</a:t>
            </a:r>
          </a:p>
          <a:p>
            <a:pPr lvl="1"/>
            <a:r>
              <a:rPr lang="pt-BR" dirty="0"/>
              <a:t>Não apresentam alterações da motricidade grosseira</a:t>
            </a:r>
          </a:p>
          <a:p>
            <a:pPr lvl="1"/>
            <a:r>
              <a:rPr lang="pt-BR" dirty="0"/>
              <a:t>Comportamento hipercinético, DI (em geral leve ou moderada) e alterações da motricidade fina estão comumente presentes. </a:t>
            </a:r>
          </a:p>
          <a:p>
            <a:pPr lvl="1"/>
            <a:r>
              <a:rPr lang="pt-BR" dirty="0"/>
              <a:t>Epilepsia não é frequente.</a:t>
            </a:r>
          </a:p>
        </p:txBody>
      </p:sp>
    </p:spTree>
    <p:extLst>
      <p:ext uri="{BB962C8B-B14F-4D97-AF65-F5344CB8AC3E}">
        <p14:creationId xmlns:p14="http://schemas.microsoft.com/office/powerpoint/2010/main" val="2217710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8BBA5A-1A65-66F6-18DA-79B9469AC6DF}"/>
              </a:ext>
            </a:extLst>
          </p:cNvPr>
          <p:cNvSpPr>
            <a:spLocks noGrp="1"/>
          </p:cNvSpPr>
          <p:nvPr>
            <p:ph type="title"/>
          </p:nvPr>
        </p:nvSpPr>
        <p:spPr/>
        <p:txBody>
          <a:bodyPr/>
          <a:lstStyle/>
          <a:p>
            <a:r>
              <a:rPr lang="pt-BR" dirty="0"/>
              <a:t>Microcefalia Vera</a:t>
            </a:r>
          </a:p>
        </p:txBody>
      </p:sp>
      <p:sp>
        <p:nvSpPr>
          <p:cNvPr id="3" name="Espaço Reservado para Conteúdo 2">
            <a:extLst>
              <a:ext uri="{FF2B5EF4-FFF2-40B4-BE49-F238E27FC236}">
                <a16:creationId xmlns:a16="http://schemas.microsoft.com/office/drawing/2014/main" id="{1956772C-4BF7-7DAC-1D3E-9C17A85F6657}"/>
              </a:ext>
            </a:extLst>
          </p:cNvPr>
          <p:cNvSpPr>
            <a:spLocks noGrp="1"/>
          </p:cNvSpPr>
          <p:nvPr>
            <p:ph idx="1"/>
          </p:nvPr>
        </p:nvSpPr>
        <p:spPr/>
        <p:txBody>
          <a:bodyPr/>
          <a:lstStyle/>
          <a:p>
            <a:r>
              <a:rPr lang="pt-BR" dirty="0"/>
              <a:t>Com paquigiria, polimicrogiria ou outras displasias corticais: </a:t>
            </a:r>
          </a:p>
          <a:p>
            <a:pPr lvl="1"/>
            <a:r>
              <a:rPr lang="pt-BR" dirty="0" err="1"/>
              <a:t>Microlisencefalias</a:t>
            </a:r>
            <a:r>
              <a:rPr lang="pt-BR" dirty="0"/>
              <a:t> ou microcefalias </a:t>
            </a:r>
            <a:r>
              <a:rPr lang="pt-BR" dirty="0" err="1"/>
              <a:t>oligogíricas</a:t>
            </a:r>
            <a:r>
              <a:rPr lang="pt-BR" dirty="0"/>
              <a:t>.</a:t>
            </a:r>
          </a:p>
          <a:p>
            <a:pPr lvl="1"/>
            <a:r>
              <a:rPr lang="pt-BR" dirty="0"/>
              <a:t>Esse padrão patológico também pode ser encontrado no contexto de síndromes genéticas, entretanto, tais pacientes não podem ser diagnosticados como apresentando microcefalia vera, pois não apresentam microcefalia isolada. </a:t>
            </a:r>
          </a:p>
          <a:p>
            <a:pPr lvl="1"/>
            <a:r>
              <a:rPr lang="pt-BR" dirty="0"/>
              <a:t>DI grave ou profunda</a:t>
            </a:r>
          </a:p>
          <a:p>
            <a:pPr lvl="1"/>
            <a:r>
              <a:rPr lang="pt-BR" dirty="0"/>
              <a:t>Epilepsia</a:t>
            </a:r>
          </a:p>
        </p:txBody>
      </p:sp>
    </p:spTree>
    <p:extLst>
      <p:ext uri="{BB962C8B-B14F-4D97-AF65-F5344CB8AC3E}">
        <p14:creationId xmlns:p14="http://schemas.microsoft.com/office/powerpoint/2010/main" val="2814231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D352F1-DE7D-B9D2-DBC2-5A9CB694182F}"/>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1A02CE68-347E-27B7-B337-FAEA3649FB63}"/>
              </a:ext>
            </a:extLst>
          </p:cNvPr>
          <p:cNvSpPr>
            <a:spLocks noGrp="1"/>
          </p:cNvSpPr>
          <p:nvPr>
            <p:ph idx="1"/>
          </p:nvPr>
        </p:nvSpPr>
        <p:spPr/>
        <p:txBody>
          <a:bodyPr/>
          <a:lstStyle/>
          <a:p>
            <a:endParaRPr lang="pt-BR" dirty="0"/>
          </a:p>
        </p:txBody>
      </p:sp>
      <p:pic>
        <p:nvPicPr>
          <p:cNvPr id="5" name="Imagem 4">
            <a:extLst>
              <a:ext uri="{FF2B5EF4-FFF2-40B4-BE49-F238E27FC236}">
                <a16:creationId xmlns:a16="http://schemas.microsoft.com/office/drawing/2014/main" id="{21999FBB-D1F8-9B17-637F-BF7F3DF0AF4F}"/>
              </a:ext>
            </a:extLst>
          </p:cNvPr>
          <p:cNvPicPr>
            <a:picLocks noChangeAspect="1"/>
          </p:cNvPicPr>
          <p:nvPr/>
        </p:nvPicPr>
        <p:blipFill>
          <a:blip r:embed="rId2"/>
          <a:stretch>
            <a:fillRect/>
          </a:stretch>
        </p:blipFill>
        <p:spPr>
          <a:xfrm>
            <a:off x="4546833" y="-2118"/>
            <a:ext cx="3095538" cy="6856043"/>
          </a:xfrm>
          <a:prstGeom prst="rect">
            <a:avLst/>
          </a:prstGeom>
        </p:spPr>
      </p:pic>
    </p:spTree>
    <p:extLst>
      <p:ext uri="{BB962C8B-B14F-4D97-AF65-F5344CB8AC3E}">
        <p14:creationId xmlns:p14="http://schemas.microsoft.com/office/powerpoint/2010/main" val="2608929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C6A9F-1AAA-77E8-6BB8-F6B27D4B178F}"/>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21F90561-5C5A-B7B0-DBE2-EEC5B459E905}"/>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AC8C3EE6-6282-1B41-4238-17271E06962A}"/>
              </a:ext>
            </a:extLst>
          </p:cNvPr>
          <p:cNvPicPr>
            <a:picLocks noChangeAspect="1"/>
          </p:cNvPicPr>
          <p:nvPr/>
        </p:nvPicPr>
        <p:blipFill>
          <a:blip r:embed="rId2"/>
          <a:stretch>
            <a:fillRect/>
          </a:stretch>
        </p:blipFill>
        <p:spPr>
          <a:xfrm>
            <a:off x="4370663" y="-8986"/>
            <a:ext cx="3446163" cy="6866986"/>
          </a:xfrm>
          <a:prstGeom prst="rect">
            <a:avLst/>
          </a:prstGeom>
        </p:spPr>
      </p:pic>
    </p:spTree>
    <p:extLst>
      <p:ext uri="{BB962C8B-B14F-4D97-AF65-F5344CB8AC3E}">
        <p14:creationId xmlns:p14="http://schemas.microsoft.com/office/powerpoint/2010/main" val="65875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6B7D47-A137-D2E9-61B3-E0419F1C1A11}"/>
              </a:ext>
            </a:extLst>
          </p:cNvPr>
          <p:cNvSpPr>
            <a:spLocks noGrp="1"/>
          </p:cNvSpPr>
          <p:nvPr>
            <p:ph type="title"/>
          </p:nvPr>
        </p:nvSpPr>
        <p:spPr/>
        <p:txBody>
          <a:bodyPr/>
          <a:lstStyle/>
          <a:p>
            <a:r>
              <a:rPr lang="pt-BR" dirty="0"/>
              <a:t>Anatomia e Fisiologia do Crescimento do Crânio</a:t>
            </a:r>
          </a:p>
        </p:txBody>
      </p:sp>
      <p:sp>
        <p:nvSpPr>
          <p:cNvPr id="3" name="Espaço Reservado para Conteúdo 2">
            <a:extLst>
              <a:ext uri="{FF2B5EF4-FFF2-40B4-BE49-F238E27FC236}">
                <a16:creationId xmlns:a16="http://schemas.microsoft.com/office/drawing/2014/main" id="{42248AF8-0A76-C798-A3B0-E3C2427261B8}"/>
              </a:ext>
            </a:extLst>
          </p:cNvPr>
          <p:cNvSpPr>
            <a:spLocks noGrp="1"/>
          </p:cNvSpPr>
          <p:nvPr>
            <p:ph idx="1"/>
          </p:nvPr>
        </p:nvSpPr>
        <p:spPr/>
        <p:txBody>
          <a:bodyPr/>
          <a:lstStyle/>
          <a:p>
            <a:r>
              <a:rPr lang="pt-BR" dirty="0"/>
              <a:t>Crescimento craniano ocorre por meio da adaptação passiva ao aumento volumétrico dos hemisférios cerebrais</a:t>
            </a:r>
          </a:p>
          <a:p>
            <a:r>
              <a:rPr lang="pt-BR" dirty="0"/>
              <a:t>A medida do PC é proporcional ao volume intracraniano</a:t>
            </a:r>
          </a:p>
          <a:p>
            <a:pPr lvl="1"/>
            <a:r>
              <a:rPr lang="pt-BR" dirty="0"/>
              <a:t>80% encéfalo</a:t>
            </a:r>
          </a:p>
          <a:p>
            <a:pPr lvl="1"/>
            <a:r>
              <a:rPr lang="pt-BR" dirty="0"/>
              <a:t>10% sangue</a:t>
            </a:r>
          </a:p>
          <a:p>
            <a:pPr lvl="1"/>
            <a:r>
              <a:rPr lang="pt-BR" dirty="0"/>
              <a:t>10% LCR</a:t>
            </a:r>
          </a:p>
        </p:txBody>
      </p:sp>
    </p:spTree>
    <p:extLst>
      <p:ext uri="{BB962C8B-B14F-4D97-AF65-F5344CB8AC3E}">
        <p14:creationId xmlns:p14="http://schemas.microsoft.com/office/powerpoint/2010/main" val="2106684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C6A9F-1AAA-77E8-6BB8-F6B27D4B178F}"/>
              </a:ext>
            </a:extLst>
          </p:cNvPr>
          <p:cNvSpPr>
            <a:spLocks noGrp="1"/>
          </p:cNvSpPr>
          <p:nvPr>
            <p:ph type="title"/>
          </p:nvPr>
        </p:nvSpPr>
        <p:spPr/>
        <p:txBody>
          <a:bodyPr/>
          <a:lstStyle/>
          <a:p>
            <a:endParaRPr lang="pt-BR" dirty="0"/>
          </a:p>
        </p:txBody>
      </p:sp>
      <p:sp>
        <p:nvSpPr>
          <p:cNvPr id="3" name="Espaço Reservado para Conteúdo 2">
            <a:extLst>
              <a:ext uri="{FF2B5EF4-FFF2-40B4-BE49-F238E27FC236}">
                <a16:creationId xmlns:a16="http://schemas.microsoft.com/office/drawing/2014/main" id="{21F90561-5C5A-B7B0-DBE2-EEC5B459E905}"/>
              </a:ext>
            </a:extLst>
          </p:cNvPr>
          <p:cNvSpPr>
            <a:spLocks noGrp="1"/>
          </p:cNvSpPr>
          <p:nvPr>
            <p:ph idx="1"/>
          </p:nvPr>
        </p:nvSpPr>
        <p:spPr/>
        <p:txBody>
          <a:bodyPr/>
          <a:lstStyle/>
          <a:p>
            <a:endParaRPr lang="pt-BR" dirty="0"/>
          </a:p>
        </p:txBody>
      </p:sp>
      <p:pic>
        <p:nvPicPr>
          <p:cNvPr id="5" name="Imagem 4">
            <a:extLst>
              <a:ext uri="{FF2B5EF4-FFF2-40B4-BE49-F238E27FC236}">
                <a16:creationId xmlns:a16="http://schemas.microsoft.com/office/drawing/2014/main" id="{AC8C3EE6-6282-1B41-4238-17271E06962A}"/>
              </a:ext>
            </a:extLst>
          </p:cNvPr>
          <p:cNvPicPr>
            <a:picLocks noChangeAspect="1"/>
          </p:cNvPicPr>
          <p:nvPr/>
        </p:nvPicPr>
        <p:blipFill>
          <a:blip r:embed="rId2"/>
          <a:stretch>
            <a:fillRect/>
          </a:stretch>
        </p:blipFill>
        <p:spPr>
          <a:xfrm>
            <a:off x="1166069" y="-8986"/>
            <a:ext cx="3446163" cy="6866986"/>
          </a:xfrm>
          <a:prstGeom prst="rect">
            <a:avLst/>
          </a:prstGeom>
        </p:spPr>
      </p:pic>
      <p:pic>
        <p:nvPicPr>
          <p:cNvPr id="6" name="Imagem 5">
            <a:extLst>
              <a:ext uri="{FF2B5EF4-FFF2-40B4-BE49-F238E27FC236}">
                <a16:creationId xmlns:a16="http://schemas.microsoft.com/office/drawing/2014/main" id="{674D6837-C5D3-137B-34D2-48245D648B37}"/>
              </a:ext>
            </a:extLst>
          </p:cNvPr>
          <p:cNvPicPr>
            <a:picLocks noChangeAspect="1"/>
          </p:cNvPicPr>
          <p:nvPr/>
        </p:nvPicPr>
        <p:blipFill>
          <a:blip r:embed="rId3"/>
          <a:stretch>
            <a:fillRect/>
          </a:stretch>
        </p:blipFill>
        <p:spPr>
          <a:xfrm>
            <a:off x="5045409" y="-8986"/>
            <a:ext cx="5457607" cy="3274564"/>
          </a:xfrm>
          <a:prstGeom prst="rect">
            <a:avLst/>
          </a:prstGeom>
        </p:spPr>
      </p:pic>
      <p:pic>
        <p:nvPicPr>
          <p:cNvPr id="10" name="Imagem 9">
            <a:extLst>
              <a:ext uri="{FF2B5EF4-FFF2-40B4-BE49-F238E27FC236}">
                <a16:creationId xmlns:a16="http://schemas.microsoft.com/office/drawing/2014/main" id="{6A473ED1-9AE4-18B1-070E-F67330D0CBC0}"/>
              </a:ext>
            </a:extLst>
          </p:cNvPr>
          <p:cNvPicPr>
            <a:picLocks noChangeAspect="1"/>
          </p:cNvPicPr>
          <p:nvPr/>
        </p:nvPicPr>
        <p:blipFill>
          <a:blip r:embed="rId4"/>
          <a:stretch>
            <a:fillRect/>
          </a:stretch>
        </p:blipFill>
        <p:spPr>
          <a:xfrm>
            <a:off x="6375634" y="3497969"/>
            <a:ext cx="3024930" cy="2678994"/>
          </a:xfrm>
          <a:prstGeom prst="rect">
            <a:avLst/>
          </a:prstGeom>
        </p:spPr>
      </p:pic>
    </p:spTree>
    <p:extLst>
      <p:ext uri="{BB962C8B-B14F-4D97-AF65-F5344CB8AC3E}">
        <p14:creationId xmlns:p14="http://schemas.microsoft.com/office/powerpoint/2010/main" val="3396148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CF282A-7D14-8C4F-6DA3-9C082DE4CBD8}"/>
              </a:ext>
            </a:extLst>
          </p:cNvPr>
          <p:cNvSpPr>
            <a:spLocks noGrp="1"/>
          </p:cNvSpPr>
          <p:nvPr>
            <p:ph type="title"/>
          </p:nvPr>
        </p:nvSpPr>
        <p:spPr/>
        <p:txBody>
          <a:bodyPr/>
          <a:lstStyle/>
          <a:p>
            <a:r>
              <a:rPr lang="pt-BR" dirty="0"/>
              <a:t>Microcefalia sindrômica</a:t>
            </a:r>
          </a:p>
        </p:txBody>
      </p:sp>
      <p:sp>
        <p:nvSpPr>
          <p:cNvPr id="3" name="Espaço Reservado para Conteúdo 2">
            <a:extLst>
              <a:ext uri="{FF2B5EF4-FFF2-40B4-BE49-F238E27FC236}">
                <a16:creationId xmlns:a16="http://schemas.microsoft.com/office/drawing/2014/main" id="{E71094D6-4925-E591-B4D3-6FFC41F2F784}"/>
              </a:ext>
            </a:extLst>
          </p:cNvPr>
          <p:cNvSpPr>
            <a:spLocks noGrp="1"/>
          </p:cNvSpPr>
          <p:nvPr>
            <p:ph idx="1"/>
          </p:nvPr>
        </p:nvSpPr>
        <p:spPr/>
        <p:txBody>
          <a:bodyPr/>
          <a:lstStyle/>
          <a:p>
            <a:r>
              <a:rPr lang="pt-BR" dirty="0"/>
              <a:t>Um grande número de síndromes associa-se à microcefalia. </a:t>
            </a:r>
          </a:p>
          <a:p>
            <a:r>
              <a:rPr lang="pt-BR" dirty="0"/>
              <a:t>O PC ao nascimento mais frequentemente segue uma curva entre 2 DP e 4 DP abaixo da média para a idade, sexo e idade gestacional. </a:t>
            </a:r>
          </a:p>
          <a:p>
            <a:r>
              <a:rPr lang="pt-BR" dirty="0"/>
              <a:t>Os dismorfismos em alguns casos não são percebidos pelos pais, podendo ser identificados na consulta ambulatorial, principalmente nos casos em que a procura médica for devido a uma queixa de atraso no desenvolvimento. </a:t>
            </a:r>
          </a:p>
          <a:p>
            <a:r>
              <a:rPr lang="pt-BR" dirty="0"/>
              <a:t>Embora o déficit de desenvolvimento possa ser global, a gravidade entre os domínios (motor, linguagem) varia em cada paciente.</a:t>
            </a:r>
          </a:p>
        </p:txBody>
      </p:sp>
    </p:spTree>
    <p:extLst>
      <p:ext uri="{BB962C8B-B14F-4D97-AF65-F5344CB8AC3E}">
        <p14:creationId xmlns:p14="http://schemas.microsoft.com/office/powerpoint/2010/main" val="4167165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636BF1-C770-6FB5-732F-C81298146061}"/>
              </a:ext>
            </a:extLst>
          </p:cNvPr>
          <p:cNvSpPr>
            <a:spLocks noGrp="1"/>
          </p:cNvSpPr>
          <p:nvPr>
            <p:ph type="title"/>
          </p:nvPr>
        </p:nvSpPr>
        <p:spPr/>
        <p:txBody>
          <a:bodyPr/>
          <a:lstStyle/>
          <a:p>
            <a:r>
              <a:rPr lang="pt-BR" dirty="0"/>
              <a:t>Microcefalia sindrômica</a:t>
            </a:r>
          </a:p>
        </p:txBody>
      </p:sp>
      <p:sp>
        <p:nvSpPr>
          <p:cNvPr id="3" name="Espaço Reservado para Conteúdo 2">
            <a:extLst>
              <a:ext uri="{FF2B5EF4-FFF2-40B4-BE49-F238E27FC236}">
                <a16:creationId xmlns:a16="http://schemas.microsoft.com/office/drawing/2014/main" id="{8F7363C2-A3E1-F22D-3115-C34916636E75}"/>
              </a:ext>
            </a:extLst>
          </p:cNvPr>
          <p:cNvSpPr>
            <a:spLocks noGrp="1"/>
          </p:cNvSpPr>
          <p:nvPr>
            <p:ph idx="1"/>
          </p:nvPr>
        </p:nvSpPr>
        <p:spPr/>
        <p:txBody>
          <a:bodyPr/>
          <a:lstStyle/>
          <a:p>
            <a:r>
              <a:rPr lang="pt-BR" dirty="0"/>
              <a:t>Distúrbios visuais e auditivos, alterações cutâneas, malformações de órgãos e anomalias de membros podem estar presentes. </a:t>
            </a:r>
          </a:p>
          <a:p>
            <a:r>
              <a:rPr lang="pt-BR" dirty="0"/>
              <a:t>O risco de recorrência depende do diagnóstico de base. Um padrão de dismorfismos sugere um diagnóstico clínico, porém raramente o fenótipo de uma criança dismórfica é tão marcante para que o diagnóstico seja rapidamente realizado. </a:t>
            </a:r>
          </a:p>
          <a:p>
            <a:r>
              <a:rPr lang="pt-BR" dirty="0"/>
              <a:t>A avaliação genética é muito importante quando se busca estabelecer a causa de uma síndrome subjacente.</a:t>
            </a:r>
          </a:p>
        </p:txBody>
      </p:sp>
    </p:spTree>
    <p:extLst>
      <p:ext uri="{BB962C8B-B14F-4D97-AF65-F5344CB8AC3E}">
        <p14:creationId xmlns:p14="http://schemas.microsoft.com/office/powerpoint/2010/main" val="2088948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BE3C-AEA4-DA4C-817F-7E4BEDBDB18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9CBAE1A3-8CCB-C4D9-8233-9BC890EB8108}"/>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6F203F16-5234-1CE1-1E61-7C095744DD2D}"/>
              </a:ext>
            </a:extLst>
          </p:cNvPr>
          <p:cNvPicPr>
            <a:picLocks noChangeAspect="1"/>
          </p:cNvPicPr>
          <p:nvPr/>
        </p:nvPicPr>
        <p:blipFill>
          <a:blip r:embed="rId2"/>
          <a:stretch>
            <a:fillRect/>
          </a:stretch>
        </p:blipFill>
        <p:spPr>
          <a:xfrm>
            <a:off x="3474369" y="0"/>
            <a:ext cx="5243261" cy="6858000"/>
          </a:xfrm>
          <a:prstGeom prst="rect">
            <a:avLst/>
          </a:prstGeom>
        </p:spPr>
      </p:pic>
    </p:spTree>
    <p:extLst>
      <p:ext uri="{BB962C8B-B14F-4D97-AF65-F5344CB8AC3E}">
        <p14:creationId xmlns:p14="http://schemas.microsoft.com/office/powerpoint/2010/main" val="3331348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989B5F-181B-65F0-F681-58B33DF241F4}"/>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E4B8C46C-5F54-C775-105B-05FBA7266B4C}"/>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52814F6F-3ED5-EC5C-D719-6EAFE2435748}"/>
              </a:ext>
            </a:extLst>
          </p:cNvPr>
          <p:cNvPicPr>
            <a:picLocks noChangeAspect="1"/>
          </p:cNvPicPr>
          <p:nvPr/>
        </p:nvPicPr>
        <p:blipFill>
          <a:blip r:embed="rId2"/>
          <a:stretch>
            <a:fillRect/>
          </a:stretch>
        </p:blipFill>
        <p:spPr>
          <a:xfrm>
            <a:off x="3445678" y="0"/>
            <a:ext cx="5300643" cy="6858000"/>
          </a:xfrm>
          <a:prstGeom prst="rect">
            <a:avLst/>
          </a:prstGeom>
        </p:spPr>
      </p:pic>
    </p:spTree>
    <p:extLst>
      <p:ext uri="{BB962C8B-B14F-4D97-AF65-F5344CB8AC3E}">
        <p14:creationId xmlns:p14="http://schemas.microsoft.com/office/powerpoint/2010/main" val="1515855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097E6-C182-8D34-84DE-CABFB6BC55C5}"/>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DB27CC03-D2FE-CC8C-139D-83D9EC927500}"/>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A42749E1-615C-D843-F7E3-7641080ADE9D}"/>
              </a:ext>
            </a:extLst>
          </p:cNvPr>
          <p:cNvPicPr>
            <a:picLocks noChangeAspect="1"/>
          </p:cNvPicPr>
          <p:nvPr/>
        </p:nvPicPr>
        <p:blipFill>
          <a:blip r:embed="rId2"/>
          <a:stretch>
            <a:fillRect/>
          </a:stretch>
        </p:blipFill>
        <p:spPr>
          <a:xfrm>
            <a:off x="3428474" y="0"/>
            <a:ext cx="5335051" cy="6858000"/>
          </a:xfrm>
          <a:prstGeom prst="rect">
            <a:avLst/>
          </a:prstGeom>
        </p:spPr>
      </p:pic>
    </p:spTree>
    <p:extLst>
      <p:ext uri="{BB962C8B-B14F-4D97-AF65-F5344CB8AC3E}">
        <p14:creationId xmlns:p14="http://schemas.microsoft.com/office/powerpoint/2010/main" val="229371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A4B8BF-AB99-DA35-11CE-D51B13E8A09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69A060D7-7BD2-FFB6-C4F3-8B2FAB919A59}"/>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8C859695-5058-D4A0-B948-B71B99156F96}"/>
              </a:ext>
            </a:extLst>
          </p:cNvPr>
          <p:cNvPicPr>
            <a:picLocks noChangeAspect="1"/>
          </p:cNvPicPr>
          <p:nvPr/>
        </p:nvPicPr>
        <p:blipFill>
          <a:blip r:embed="rId2"/>
          <a:stretch>
            <a:fillRect/>
          </a:stretch>
        </p:blipFill>
        <p:spPr>
          <a:xfrm>
            <a:off x="3455060" y="0"/>
            <a:ext cx="5281880" cy="6858000"/>
          </a:xfrm>
          <a:prstGeom prst="rect">
            <a:avLst/>
          </a:prstGeom>
        </p:spPr>
      </p:pic>
    </p:spTree>
    <p:extLst>
      <p:ext uri="{BB962C8B-B14F-4D97-AF65-F5344CB8AC3E}">
        <p14:creationId xmlns:p14="http://schemas.microsoft.com/office/powerpoint/2010/main" val="1803886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6AC3F2-7E57-BC23-76E0-46EFE83F5E28}"/>
              </a:ext>
            </a:extLst>
          </p:cNvPr>
          <p:cNvSpPr>
            <a:spLocks noGrp="1"/>
          </p:cNvSpPr>
          <p:nvPr>
            <p:ph type="title"/>
          </p:nvPr>
        </p:nvSpPr>
        <p:spPr/>
        <p:txBody>
          <a:bodyPr/>
          <a:lstStyle/>
          <a:p>
            <a:r>
              <a:rPr lang="pt-BR" dirty="0"/>
              <a:t>Distúrbios do espectro alcoólico fetal</a:t>
            </a:r>
          </a:p>
        </p:txBody>
      </p:sp>
      <p:sp>
        <p:nvSpPr>
          <p:cNvPr id="3" name="Espaço Reservado para Conteúdo 2">
            <a:extLst>
              <a:ext uri="{FF2B5EF4-FFF2-40B4-BE49-F238E27FC236}">
                <a16:creationId xmlns:a16="http://schemas.microsoft.com/office/drawing/2014/main" id="{28C609E7-D250-1582-2A35-1C3CB5790667}"/>
              </a:ext>
            </a:extLst>
          </p:cNvPr>
          <p:cNvSpPr>
            <a:spLocks noGrp="1"/>
          </p:cNvSpPr>
          <p:nvPr>
            <p:ph idx="1"/>
          </p:nvPr>
        </p:nvSpPr>
        <p:spPr/>
        <p:txBody>
          <a:bodyPr/>
          <a:lstStyle/>
          <a:p>
            <a:r>
              <a:rPr lang="pt-BR" dirty="0"/>
              <a:t>O álcool é um teratógeno com efeito irreversível no Sistema Nervoso Central (SNC), podendo atuar em todos os estágios da gestação. </a:t>
            </a:r>
          </a:p>
          <a:p>
            <a:r>
              <a:rPr lang="pt-BR" dirty="0"/>
              <a:t>Os efeitos podem variar de acordo com a quantidade de álcool ingerida, fatores genéticos maternos e fetais, idade materna, nutrição, tabagismo, etc.</a:t>
            </a:r>
          </a:p>
          <a:p>
            <a:r>
              <a:rPr lang="pt-BR" dirty="0"/>
              <a:t>Os distúrbios do espectro alcoólico fetal (DEAF) incluem: síndrome alcoólica fetal (SAF), síndrome alcoólica fetal parcial (SAFP) e distúrbios do neurodesenvolvimento relacionados à exposição pré-natal ao álcool (DNEPA).</a:t>
            </a:r>
          </a:p>
        </p:txBody>
      </p:sp>
    </p:spTree>
    <p:extLst>
      <p:ext uri="{BB962C8B-B14F-4D97-AF65-F5344CB8AC3E}">
        <p14:creationId xmlns:p14="http://schemas.microsoft.com/office/powerpoint/2010/main" val="1665056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F504D-E59E-AE15-7604-2759B9517098}"/>
              </a:ext>
            </a:extLst>
          </p:cNvPr>
          <p:cNvSpPr>
            <a:spLocks noGrp="1"/>
          </p:cNvSpPr>
          <p:nvPr>
            <p:ph type="title"/>
          </p:nvPr>
        </p:nvSpPr>
        <p:spPr/>
        <p:txBody>
          <a:bodyPr/>
          <a:lstStyle/>
          <a:p>
            <a:r>
              <a:rPr lang="pt-BR" dirty="0"/>
              <a:t>Distúrbios do espectro alcoólico fetal</a:t>
            </a:r>
          </a:p>
        </p:txBody>
      </p:sp>
      <p:sp>
        <p:nvSpPr>
          <p:cNvPr id="3" name="Espaço Reservado para Conteúdo 2">
            <a:extLst>
              <a:ext uri="{FF2B5EF4-FFF2-40B4-BE49-F238E27FC236}">
                <a16:creationId xmlns:a16="http://schemas.microsoft.com/office/drawing/2014/main" id="{C52CB204-BECF-5854-A7EC-3925F7EA5147}"/>
              </a:ext>
            </a:extLst>
          </p:cNvPr>
          <p:cNvSpPr>
            <a:spLocks noGrp="1"/>
          </p:cNvSpPr>
          <p:nvPr>
            <p:ph idx="1"/>
          </p:nvPr>
        </p:nvSpPr>
        <p:spPr/>
        <p:txBody>
          <a:bodyPr>
            <a:normAutofit/>
          </a:bodyPr>
          <a:lstStyle/>
          <a:p>
            <a:r>
              <a:rPr lang="pt-BR" dirty="0"/>
              <a:t>Retardo de crescimento </a:t>
            </a:r>
            <a:r>
              <a:rPr lang="pt-BR" dirty="0" err="1"/>
              <a:t>pré</a:t>
            </a:r>
            <a:r>
              <a:rPr lang="pt-BR" dirty="0"/>
              <a:t> e pós-natal</a:t>
            </a:r>
          </a:p>
          <a:p>
            <a:r>
              <a:rPr lang="pt-BR" dirty="0"/>
              <a:t>Microcefalia</a:t>
            </a:r>
          </a:p>
          <a:p>
            <a:r>
              <a:rPr lang="pt-BR" dirty="0"/>
              <a:t>Distúrbios de aprendizagem</a:t>
            </a:r>
          </a:p>
          <a:p>
            <a:r>
              <a:rPr lang="pt-BR" dirty="0"/>
              <a:t>Distúrbios do desenvolvimento</a:t>
            </a:r>
          </a:p>
          <a:p>
            <a:r>
              <a:rPr lang="pt-BR" dirty="0"/>
              <a:t>Alterações cognitivas</a:t>
            </a:r>
          </a:p>
          <a:p>
            <a:r>
              <a:rPr lang="pt-BR" dirty="0"/>
              <a:t>Problemas comportamentais</a:t>
            </a:r>
          </a:p>
        </p:txBody>
      </p:sp>
    </p:spTree>
    <p:extLst>
      <p:ext uri="{BB962C8B-B14F-4D97-AF65-F5344CB8AC3E}">
        <p14:creationId xmlns:p14="http://schemas.microsoft.com/office/powerpoint/2010/main" val="3960992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5DC456-D206-53F9-8767-217AC2A1FCFA}"/>
              </a:ext>
            </a:extLst>
          </p:cNvPr>
          <p:cNvSpPr>
            <a:spLocks noGrp="1"/>
          </p:cNvSpPr>
          <p:nvPr>
            <p:ph type="title"/>
          </p:nvPr>
        </p:nvSpPr>
        <p:spPr/>
        <p:txBody>
          <a:bodyPr/>
          <a:lstStyle/>
          <a:p>
            <a:r>
              <a:rPr lang="pt-BR" dirty="0"/>
              <a:t>Distúrbios do espectro alcoólico fetal</a:t>
            </a:r>
          </a:p>
        </p:txBody>
      </p:sp>
      <p:sp>
        <p:nvSpPr>
          <p:cNvPr id="3" name="Espaço Reservado para Conteúdo 2">
            <a:extLst>
              <a:ext uri="{FF2B5EF4-FFF2-40B4-BE49-F238E27FC236}">
                <a16:creationId xmlns:a16="http://schemas.microsoft.com/office/drawing/2014/main" id="{8FAF778F-A93B-BF30-AE5C-8CEE90997714}"/>
              </a:ext>
            </a:extLst>
          </p:cNvPr>
          <p:cNvSpPr>
            <a:spLocks noGrp="1"/>
          </p:cNvSpPr>
          <p:nvPr>
            <p:ph idx="1"/>
          </p:nvPr>
        </p:nvSpPr>
        <p:spPr/>
        <p:txBody>
          <a:bodyPr/>
          <a:lstStyle/>
          <a:p>
            <a:r>
              <a:rPr lang="pt-BR" dirty="0"/>
              <a:t>Alterações faciais características</a:t>
            </a:r>
          </a:p>
          <a:p>
            <a:pPr lvl="1"/>
            <a:r>
              <a:rPr lang="pt-BR" dirty="0"/>
              <a:t>filtro plano ou subdesenvolvido</a:t>
            </a:r>
          </a:p>
          <a:p>
            <a:pPr lvl="1"/>
            <a:r>
              <a:rPr lang="pt-BR" dirty="0"/>
              <a:t>fissuras palpebrais estreitas</a:t>
            </a:r>
          </a:p>
          <a:p>
            <a:pPr lvl="1"/>
            <a:r>
              <a:rPr lang="pt-BR" dirty="0"/>
              <a:t>afilamento do lábio superior</a:t>
            </a:r>
          </a:p>
          <a:p>
            <a:r>
              <a:rPr lang="pt-BR" dirty="0"/>
              <a:t>cardiopatas congênitas</a:t>
            </a:r>
          </a:p>
          <a:p>
            <a:r>
              <a:rPr lang="pt-BR" dirty="0"/>
              <a:t>DI</a:t>
            </a:r>
          </a:p>
          <a:p>
            <a:endParaRPr lang="pt-BR" dirty="0"/>
          </a:p>
        </p:txBody>
      </p:sp>
    </p:spTree>
    <p:extLst>
      <p:ext uri="{BB962C8B-B14F-4D97-AF65-F5344CB8AC3E}">
        <p14:creationId xmlns:p14="http://schemas.microsoft.com/office/powerpoint/2010/main" val="3019293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63B5B4-7567-88DA-1853-3784C238E715}"/>
              </a:ext>
            </a:extLst>
          </p:cNvPr>
          <p:cNvSpPr>
            <a:spLocks noGrp="1"/>
          </p:cNvSpPr>
          <p:nvPr>
            <p:ph type="title"/>
          </p:nvPr>
        </p:nvSpPr>
        <p:spPr/>
        <p:txBody>
          <a:bodyPr/>
          <a:lstStyle/>
          <a:p>
            <a:r>
              <a:rPr lang="pt-BR" dirty="0"/>
              <a:t>Anatomia e Fisiologia do Crescimento do Crânio</a:t>
            </a:r>
          </a:p>
        </p:txBody>
      </p:sp>
      <p:pic>
        <p:nvPicPr>
          <p:cNvPr id="7" name="Espaço Reservado para Conteúdo 6">
            <a:extLst>
              <a:ext uri="{FF2B5EF4-FFF2-40B4-BE49-F238E27FC236}">
                <a16:creationId xmlns:a16="http://schemas.microsoft.com/office/drawing/2014/main" id="{C7B9CC0E-069D-80B7-E405-9F6241E60F29}"/>
              </a:ext>
            </a:extLst>
          </p:cNvPr>
          <p:cNvPicPr>
            <a:picLocks noGrp="1" noChangeAspect="1"/>
          </p:cNvPicPr>
          <p:nvPr>
            <p:ph idx="1"/>
          </p:nvPr>
        </p:nvPicPr>
        <p:blipFill>
          <a:blip r:embed="rId2"/>
          <a:stretch>
            <a:fillRect/>
          </a:stretch>
        </p:blipFill>
        <p:spPr>
          <a:xfrm>
            <a:off x="838200" y="1953964"/>
            <a:ext cx="10515600" cy="3761970"/>
          </a:xfrm>
        </p:spPr>
      </p:pic>
    </p:spTree>
    <p:extLst>
      <p:ext uri="{BB962C8B-B14F-4D97-AF65-F5344CB8AC3E}">
        <p14:creationId xmlns:p14="http://schemas.microsoft.com/office/powerpoint/2010/main" val="16673107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3AC8ED-4D8D-57A9-AD0F-7A3310828C5E}"/>
              </a:ext>
            </a:extLst>
          </p:cNvPr>
          <p:cNvSpPr>
            <a:spLocks noGrp="1"/>
          </p:cNvSpPr>
          <p:nvPr>
            <p:ph type="title"/>
          </p:nvPr>
        </p:nvSpPr>
        <p:spPr/>
        <p:txBody>
          <a:bodyPr/>
          <a:lstStyle/>
          <a:p>
            <a:r>
              <a:rPr lang="pt-BR" dirty="0"/>
              <a:t>Distúrbios do espectro alcoólico fetal</a:t>
            </a:r>
          </a:p>
        </p:txBody>
      </p:sp>
      <p:sp>
        <p:nvSpPr>
          <p:cNvPr id="3" name="Espaço Reservado para Conteúdo 2">
            <a:extLst>
              <a:ext uri="{FF2B5EF4-FFF2-40B4-BE49-F238E27FC236}">
                <a16:creationId xmlns:a16="http://schemas.microsoft.com/office/drawing/2014/main" id="{556910B3-04EC-5493-C01F-1999895D0924}"/>
              </a:ext>
            </a:extLst>
          </p:cNvPr>
          <p:cNvSpPr>
            <a:spLocks noGrp="1"/>
          </p:cNvSpPr>
          <p:nvPr>
            <p:ph idx="1"/>
          </p:nvPr>
        </p:nvSpPr>
        <p:spPr>
          <a:xfrm>
            <a:off x="838200" y="1825625"/>
            <a:ext cx="4136472" cy="4351338"/>
          </a:xfrm>
        </p:spPr>
        <p:txBody>
          <a:bodyPr/>
          <a:lstStyle/>
          <a:p>
            <a:pPr algn="just"/>
            <a:r>
              <a:rPr lang="pt-BR" dirty="0"/>
              <a:t>Síndrome alcoólica fetal </a:t>
            </a:r>
          </a:p>
          <a:p>
            <a:pPr lvl="1" algn="just"/>
            <a:r>
              <a:rPr lang="pt-BR" dirty="0"/>
              <a:t>três sinais dimórficos faciais típicos</a:t>
            </a:r>
          </a:p>
          <a:p>
            <a:pPr lvl="1" algn="just"/>
            <a:r>
              <a:rPr lang="pt-BR" dirty="0"/>
              <a:t>Retardo do crescimento</a:t>
            </a:r>
          </a:p>
          <a:p>
            <a:pPr lvl="1" algn="just"/>
            <a:r>
              <a:rPr lang="pt-BR" dirty="0"/>
              <a:t>Envolvimento do SNC </a:t>
            </a:r>
          </a:p>
          <a:p>
            <a:pPr lvl="1" algn="just"/>
            <a:r>
              <a:rPr lang="pt-BR" dirty="0"/>
              <a:t>Quando todas as três características estiverem presentes não é necessária a confirmação da exposição pré-natal ao álcool.</a:t>
            </a:r>
          </a:p>
        </p:txBody>
      </p:sp>
      <p:pic>
        <p:nvPicPr>
          <p:cNvPr id="5" name="Imagem 4">
            <a:extLst>
              <a:ext uri="{FF2B5EF4-FFF2-40B4-BE49-F238E27FC236}">
                <a16:creationId xmlns:a16="http://schemas.microsoft.com/office/drawing/2014/main" id="{8DE6D550-5460-E37B-D39F-31EA9615EB51}"/>
              </a:ext>
            </a:extLst>
          </p:cNvPr>
          <p:cNvPicPr>
            <a:picLocks noChangeAspect="1"/>
          </p:cNvPicPr>
          <p:nvPr/>
        </p:nvPicPr>
        <p:blipFill>
          <a:blip r:embed="rId2"/>
          <a:stretch>
            <a:fillRect/>
          </a:stretch>
        </p:blipFill>
        <p:spPr>
          <a:xfrm>
            <a:off x="5347204" y="2136382"/>
            <a:ext cx="6388275" cy="2913950"/>
          </a:xfrm>
          <a:prstGeom prst="rect">
            <a:avLst/>
          </a:prstGeom>
        </p:spPr>
      </p:pic>
    </p:spTree>
    <p:extLst>
      <p:ext uri="{BB962C8B-B14F-4D97-AF65-F5344CB8AC3E}">
        <p14:creationId xmlns:p14="http://schemas.microsoft.com/office/powerpoint/2010/main" val="29179157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5D2624-45C4-14CA-6607-05C3C2AC1C20}"/>
              </a:ext>
            </a:extLst>
          </p:cNvPr>
          <p:cNvSpPr>
            <a:spLocks noGrp="1"/>
          </p:cNvSpPr>
          <p:nvPr>
            <p:ph type="title"/>
          </p:nvPr>
        </p:nvSpPr>
        <p:spPr/>
        <p:txBody>
          <a:bodyPr/>
          <a:lstStyle/>
          <a:p>
            <a:r>
              <a:rPr lang="pt-BR" dirty="0"/>
              <a:t>Distúrbios do espectro alcoólico fetal</a:t>
            </a:r>
          </a:p>
        </p:txBody>
      </p:sp>
      <p:sp>
        <p:nvSpPr>
          <p:cNvPr id="3" name="Espaço Reservado para Conteúdo 2">
            <a:extLst>
              <a:ext uri="{FF2B5EF4-FFF2-40B4-BE49-F238E27FC236}">
                <a16:creationId xmlns:a16="http://schemas.microsoft.com/office/drawing/2014/main" id="{0E8C4D4D-C884-1456-A7F6-407061F36415}"/>
              </a:ext>
            </a:extLst>
          </p:cNvPr>
          <p:cNvSpPr>
            <a:spLocks noGrp="1"/>
          </p:cNvSpPr>
          <p:nvPr>
            <p:ph idx="1"/>
          </p:nvPr>
        </p:nvSpPr>
        <p:spPr/>
        <p:txBody>
          <a:bodyPr>
            <a:normAutofit/>
          </a:bodyPr>
          <a:lstStyle/>
          <a:p>
            <a:r>
              <a:rPr lang="pt-BR" dirty="0"/>
              <a:t>Síndrome alcoólica fetal parcial</a:t>
            </a:r>
          </a:p>
          <a:p>
            <a:pPr lvl="1"/>
            <a:r>
              <a:rPr lang="pt-BR" dirty="0"/>
              <a:t>Pelo menos duas características faciais da SAF</a:t>
            </a:r>
          </a:p>
          <a:p>
            <a:pPr lvl="1"/>
            <a:r>
              <a:rPr lang="pt-BR" dirty="0"/>
              <a:t>Retardo do crescimento</a:t>
            </a:r>
          </a:p>
          <a:p>
            <a:pPr lvl="1"/>
            <a:r>
              <a:rPr lang="pt-BR" dirty="0"/>
              <a:t>Envolvimento do SNC</a:t>
            </a:r>
          </a:p>
          <a:p>
            <a:pPr lvl="1"/>
            <a:r>
              <a:rPr lang="pt-BR" dirty="0"/>
              <a:t>Confirmação de exposição pré-natal ao álcool. </a:t>
            </a:r>
          </a:p>
          <a:p>
            <a:r>
              <a:rPr lang="pt-BR" dirty="0"/>
              <a:t>Distúrbios do neurodesenvolvimento relacionados a exposição ao álcool</a:t>
            </a:r>
          </a:p>
          <a:p>
            <a:pPr lvl="1"/>
            <a:r>
              <a:rPr lang="pt-BR" dirty="0"/>
              <a:t>Confirmação da exposição pré-natal ao álcool</a:t>
            </a:r>
          </a:p>
          <a:p>
            <a:pPr lvl="1"/>
            <a:r>
              <a:rPr lang="pt-BR" dirty="0"/>
              <a:t>Acometimento das funções cognitivas (DI, funções executivas, memória), controle comportamental (humor, atenção, controle de impulso) e funções adaptativas (comunicação, habilidades de vida diária, habilidades motoras). </a:t>
            </a:r>
          </a:p>
          <a:p>
            <a:pPr lvl="1"/>
            <a:r>
              <a:rPr lang="pt-BR" dirty="0"/>
              <a:t>Estas alterações não podem ser justificadas por alterações genéticas, outras substâncias teratógenas ou outras condições médicas.</a:t>
            </a:r>
          </a:p>
        </p:txBody>
      </p:sp>
    </p:spTree>
    <p:extLst>
      <p:ext uri="{BB962C8B-B14F-4D97-AF65-F5344CB8AC3E}">
        <p14:creationId xmlns:p14="http://schemas.microsoft.com/office/powerpoint/2010/main" val="752351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3671E-0FB2-B13D-5F7C-53CF3F4A03CF}"/>
              </a:ext>
            </a:extLst>
          </p:cNvPr>
          <p:cNvSpPr>
            <a:spLocks noGrp="1"/>
          </p:cNvSpPr>
          <p:nvPr>
            <p:ph type="title"/>
          </p:nvPr>
        </p:nvSpPr>
        <p:spPr/>
        <p:txBody>
          <a:bodyPr/>
          <a:lstStyle/>
          <a:p>
            <a:r>
              <a:rPr lang="pt-BR" dirty="0"/>
              <a:t>Distúrbios do espectro alcoólico fetal</a:t>
            </a:r>
          </a:p>
        </p:txBody>
      </p:sp>
      <p:sp>
        <p:nvSpPr>
          <p:cNvPr id="3" name="Espaço Reservado para Conteúdo 2">
            <a:extLst>
              <a:ext uri="{FF2B5EF4-FFF2-40B4-BE49-F238E27FC236}">
                <a16:creationId xmlns:a16="http://schemas.microsoft.com/office/drawing/2014/main" id="{95F5030A-A8ED-31BB-A40A-93AC2D816977}"/>
              </a:ext>
            </a:extLst>
          </p:cNvPr>
          <p:cNvSpPr>
            <a:spLocks noGrp="1"/>
          </p:cNvSpPr>
          <p:nvPr>
            <p:ph idx="1"/>
          </p:nvPr>
        </p:nvSpPr>
        <p:spPr/>
        <p:txBody>
          <a:bodyPr/>
          <a:lstStyle/>
          <a:p>
            <a:r>
              <a:rPr lang="pt-BR" dirty="0"/>
              <a:t>Achados neurológicos frequentes incluem tremores no período neonatal, irritabilidade e hiperatividade na infância. </a:t>
            </a:r>
          </a:p>
          <a:p>
            <a:r>
              <a:rPr lang="pt-BR" dirty="0"/>
              <a:t>Os exames de imagem evidenciam, além de microcefalia, anomalias estruturais no cerebelo, corpo caloso e núcleos da base.</a:t>
            </a:r>
          </a:p>
          <a:p>
            <a:r>
              <a:rPr lang="pt-BR" dirty="0"/>
              <a:t> SAF pode mimetizar uma doença hereditária quando se repete nas famílias. O reconhecimento do fenótipo é um passo importante na diminuição da incidência dessa doença potencialmente evitável.</a:t>
            </a:r>
          </a:p>
        </p:txBody>
      </p:sp>
    </p:spTree>
    <p:extLst>
      <p:ext uri="{BB962C8B-B14F-4D97-AF65-F5344CB8AC3E}">
        <p14:creationId xmlns:p14="http://schemas.microsoft.com/office/powerpoint/2010/main" val="3262870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F38A4-8708-430A-25B9-7CDCE35EC309}"/>
              </a:ext>
            </a:extLst>
          </p:cNvPr>
          <p:cNvSpPr>
            <a:spLocks noGrp="1"/>
          </p:cNvSpPr>
          <p:nvPr>
            <p:ph type="title"/>
          </p:nvPr>
        </p:nvSpPr>
        <p:spPr/>
        <p:txBody>
          <a:bodyPr/>
          <a:lstStyle/>
          <a:p>
            <a:r>
              <a:rPr lang="pt-BR" dirty="0"/>
              <a:t>Microcefalia metabólica </a:t>
            </a:r>
          </a:p>
        </p:txBody>
      </p:sp>
      <p:sp>
        <p:nvSpPr>
          <p:cNvPr id="3" name="Espaço Reservado para Conteúdo 2">
            <a:extLst>
              <a:ext uri="{FF2B5EF4-FFF2-40B4-BE49-F238E27FC236}">
                <a16:creationId xmlns:a16="http://schemas.microsoft.com/office/drawing/2014/main" id="{7CA6AFE0-EF9A-4D3D-330C-1BD60BAB5F61}"/>
              </a:ext>
            </a:extLst>
          </p:cNvPr>
          <p:cNvSpPr>
            <a:spLocks noGrp="1"/>
          </p:cNvSpPr>
          <p:nvPr>
            <p:ph idx="1"/>
          </p:nvPr>
        </p:nvSpPr>
        <p:spPr/>
        <p:txBody>
          <a:bodyPr/>
          <a:lstStyle/>
          <a:p>
            <a:r>
              <a:rPr lang="pt-BR" dirty="0"/>
              <a:t>A prevalência de distúrbios metabólicos entre as crianças com microcefalia é desconhecida. </a:t>
            </a:r>
          </a:p>
          <a:p>
            <a:r>
              <a:rPr lang="pt-BR" dirty="0"/>
              <a:t>Esses distúrbios têm maior probabilidade de causar microcefalia de início pós-natal e são tipicamente associados com atraso global do desenvolvimento. </a:t>
            </a:r>
          </a:p>
          <a:p>
            <a:r>
              <a:rPr lang="pt-BR" dirty="0"/>
              <a:t>Doenças metabólicas raramente apresentam microcefalia congênita não sindrômica, com três exceções notáveis: </a:t>
            </a:r>
          </a:p>
          <a:p>
            <a:pPr lvl="1"/>
            <a:r>
              <a:rPr lang="pt-BR" dirty="0"/>
              <a:t>Síndrome de fenilcetonúria materna</a:t>
            </a:r>
          </a:p>
          <a:p>
            <a:pPr lvl="1"/>
            <a:r>
              <a:rPr lang="pt-BR" dirty="0"/>
              <a:t>Deficiência de serina</a:t>
            </a:r>
          </a:p>
          <a:p>
            <a:pPr lvl="1"/>
            <a:r>
              <a:rPr lang="pt-BR" dirty="0"/>
              <a:t>Microcefalia letal Amish.</a:t>
            </a:r>
          </a:p>
        </p:txBody>
      </p:sp>
    </p:spTree>
    <p:extLst>
      <p:ext uri="{BB962C8B-B14F-4D97-AF65-F5344CB8AC3E}">
        <p14:creationId xmlns:p14="http://schemas.microsoft.com/office/powerpoint/2010/main" val="1086903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B26946-791B-0E9A-B583-6787D75FC673}"/>
              </a:ext>
            </a:extLst>
          </p:cNvPr>
          <p:cNvSpPr>
            <a:spLocks noGrp="1"/>
          </p:cNvSpPr>
          <p:nvPr>
            <p:ph type="title"/>
          </p:nvPr>
        </p:nvSpPr>
        <p:spPr/>
        <p:txBody>
          <a:bodyPr/>
          <a:lstStyle/>
          <a:p>
            <a:r>
              <a:rPr lang="pt-BR" dirty="0"/>
              <a:t>Síndrome de fenilcetonúria materna</a:t>
            </a:r>
          </a:p>
        </p:txBody>
      </p:sp>
      <p:sp>
        <p:nvSpPr>
          <p:cNvPr id="3" name="Espaço Reservado para Conteúdo 2">
            <a:extLst>
              <a:ext uri="{FF2B5EF4-FFF2-40B4-BE49-F238E27FC236}">
                <a16:creationId xmlns:a16="http://schemas.microsoft.com/office/drawing/2014/main" id="{3A57E04C-70E7-C787-F00F-C4C03C71AFDA}"/>
              </a:ext>
            </a:extLst>
          </p:cNvPr>
          <p:cNvSpPr>
            <a:spLocks noGrp="1"/>
          </p:cNvSpPr>
          <p:nvPr>
            <p:ph idx="1"/>
          </p:nvPr>
        </p:nvSpPr>
        <p:spPr/>
        <p:txBody>
          <a:bodyPr>
            <a:normAutofit fontScale="92500" lnSpcReduction="10000"/>
          </a:bodyPr>
          <a:lstStyle/>
          <a:p>
            <a:r>
              <a:rPr lang="pt-BR" dirty="0"/>
              <a:t>A PKU materna é uma aminoacidopatia caracterizada por níveis elevados de fenilalanina plasmática na gestante, o que pode provocar anormalidades no desenvolvimento do feto, condição que se denomina síndrome de PKU materna.</a:t>
            </a:r>
          </a:p>
          <a:p>
            <a:r>
              <a:rPr lang="pt-BR" dirty="0"/>
              <a:t> Manifesta-se no feto por CIUR, microcefalia, DI e malformações cardíacas congênitas.</a:t>
            </a:r>
          </a:p>
          <a:p>
            <a:r>
              <a:rPr lang="pt-BR" dirty="0"/>
              <a:t> Para o diagnóstico de PKU na gestação conciliam-se achados clínicos, que levarão à suspeita da doença, com o exame laboratorial confirmatório. </a:t>
            </a:r>
          </a:p>
          <a:p>
            <a:r>
              <a:rPr lang="pt-BR" dirty="0"/>
              <a:t>Dentre os achados clínicos na fase adulta, pode-se encontrar DI, epilepsia, microcefalia, hipopigmentação e odor rançoso na pele, olhos e cabelos, e alta suscetibilidade ao eczema e outros problemas dermatológicos. </a:t>
            </a:r>
          </a:p>
          <a:p>
            <a:r>
              <a:rPr lang="pt-BR" dirty="0"/>
              <a:t>Além disso, há história de hiperatividade, irritabilidade, atraso do desenvolvimento, distúrbios comportamentais e epilepsia na infância. </a:t>
            </a:r>
          </a:p>
          <a:p>
            <a:r>
              <a:rPr lang="pt-BR" dirty="0"/>
              <a:t>Deve-se suspeitar de PKU durante a gravidez diante de paciente com DI, antecedente de filhos com DI, microcefalia ou cardiopata. </a:t>
            </a:r>
          </a:p>
        </p:txBody>
      </p:sp>
    </p:spTree>
    <p:extLst>
      <p:ext uri="{BB962C8B-B14F-4D97-AF65-F5344CB8AC3E}">
        <p14:creationId xmlns:p14="http://schemas.microsoft.com/office/powerpoint/2010/main" val="27752590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3035AE-2099-66B1-A5AE-8761A2C6BD08}"/>
              </a:ext>
            </a:extLst>
          </p:cNvPr>
          <p:cNvSpPr>
            <a:spLocks noGrp="1"/>
          </p:cNvSpPr>
          <p:nvPr>
            <p:ph type="title"/>
          </p:nvPr>
        </p:nvSpPr>
        <p:spPr/>
        <p:txBody>
          <a:bodyPr/>
          <a:lstStyle/>
          <a:p>
            <a:r>
              <a:rPr lang="pt-BR" dirty="0"/>
              <a:t>Deficiência de serina</a:t>
            </a:r>
          </a:p>
        </p:txBody>
      </p:sp>
      <p:sp>
        <p:nvSpPr>
          <p:cNvPr id="3" name="Espaço Reservado para Conteúdo 2">
            <a:extLst>
              <a:ext uri="{FF2B5EF4-FFF2-40B4-BE49-F238E27FC236}">
                <a16:creationId xmlns:a16="http://schemas.microsoft.com/office/drawing/2014/main" id="{84DA9811-A66C-EABB-6BC2-09F11B4DC516}"/>
              </a:ext>
            </a:extLst>
          </p:cNvPr>
          <p:cNvSpPr>
            <a:spLocks noGrp="1"/>
          </p:cNvSpPr>
          <p:nvPr>
            <p:ph idx="1"/>
          </p:nvPr>
        </p:nvSpPr>
        <p:spPr/>
        <p:txBody>
          <a:bodyPr>
            <a:normAutofit/>
          </a:bodyPr>
          <a:lstStyle/>
          <a:p>
            <a:r>
              <a:rPr lang="pt-BR" dirty="0"/>
              <a:t>Os distúrbios secundários à deficiência de serina caracterizam-se por um grupo de doenças metabólicas causadas por um defeito na biossíntese de L-serina, um precursor dos seguintes metabólitos: nucleotídeos, fosfolípides e os neurotransmissores glicina e D-serina.</a:t>
            </a:r>
          </a:p>
          <a:p>
            <a:r>
              <a:rPr lang="pt-BR" dirty="0"/>
              <a:t> As manifestações clínicas incluem microcefalia congênita, epilepsia e ADNPM, com sinais piramidais exuberantes. O diagnóstico de deficiência de serina baseia-se na detecção de concentrações baixas de serina e glicina no plasma em jejum e, de preferência, no LCR. </a:t>
            </a:r>
          </a:p>
          <a:p>
            <a:r>
              <a:rPr lang="pt-BR" dirty="0"/>
              <a:t>Os distúrbios relacionados à deficiência de serina podem resultar de pelo menos três defeitos enzimáticos diferentes: deficiência de 3-fosfoglicerato desidrogenase (levando a convulsões intratáveis), deficiência de 3-fosfoserina fosfatase e deficiência de fosfoserina aminotransferase. </a:t>
            </a:r>
          </a:p>
          <a:p>
            <a:r>
              <a:rPr lang="pt-BR" dirty="0"/>
              <a:t>A deficiência de serina é potencialmente tratável com suplementação de L-serina, por vezes combinada com glicina</a:t>
            </a:r>
          </a:p>
        </p:txBody>
      </p:sp>
    </p:spTree>
    <p:extLst>
      <p:ext uri="{BB962C8B-B14F-4D97-AF65-F5344CB8AC3E}">
        <p14:creationId xmlns:p14="http://schemas.microsoft.com/office/powerpoint/2010/main" val="25675265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F946F9-4206-A672-6ABF-54749426848B}"/>
              </a:ext>
            </a:extLst>
          </p:cNvPr>
          <p:cNvSpPr>
            <a:spLocks noGrp="1"/>
          </p:cNvSpPr>
          <p:nvPr>
            <p:ph type="title"/>
          </p:nvPr>
        </p:nvSpPr>
        <p:spPr/>
        <p:txBody>
          <a:bodyPr/>
          <a:lstStyle/>
          <a:p>
            <a:r>
              <a:rPr lang="pt-BR" dirty="0"/>
              <a:t>Microcefalia letal Amish</a:t>
            </a:r>
          </a:p>
        </p:txBody>
      </p:sp>
      <p:sp>
        <p:nvSpPr>
          <p:cNvPr id="3" name="Espaço Reservado para Conteúdo 2">
            <a:extLst>
              <a:ext uri="{FF2B5EF4-FFF2-40B4-BE49-F238E27FC236}">
                <a16:creationId xmlns:a16="http://schemas.microsoft.com/office/drawing/2014/main" id="{4623BAEE-31B9-5E6A-92EF-17E508A0EB32}"/>
              </a:ext>
            </a:extLst>
          </p:cNvPr>
          <p:cNvSpPr>
            <a:spLocks noGrp="1"/>
          </p:cNvSpPr>
          <p:nvPr>
            <p:ph idx="1"/>
          </p:nvPr>
        </p:nvSpPr>
        <p:spPr/>
        <p:txBody>
          <a:bodyPr>
            <a:normAutofit/>
          </a:bodyPr>
          <a:lstStyle/>
          <a:p>
            <a:r>
              <a:rPr lang="pt-BR" dirty="0"/>
              <a:t>A microcefalia letal Amish é um tipo de microcefalia vera caracterizada por microcefalia congênita grave e morte precoce, geralmente no primeiro ano de vida.</a:t>
            </a:r>
          </a:p>
          <a:p>
            <a:r>
              <a:rPr lang="pt-BR" dirty="0"/>
              <a:t> O PC é usualmente 6 a 12 DP abaixo da média e as fontanelas anterior e posterior são fechadas ao nascimento.</a:t>
            </a:r>
          </a:p>
          <a:p>
            <a:r>
              <a:rPr lang="pt-BR" dirty="0"/>
              <a:t>Todas as crianças afetadas são homozigotas para a mesma mutação do gene SLC25A19 no cromossomo 17q25.1. </a:t>
            </a:r>
          </a:p>
          <a:p>
            <a:r>
              <a:rPr lang="pt-BR" dirty="0"/>
              <a:t>A expectativa de vida é de cinco a seis meses. </a:t>
            </a:r>
          </a:p>
          <a:p>
            <a:r>
              <a:rPr lang="pt-BR" dirty="0"/>
              <a:t>Hipoplasia do </a:t>
            </a:r>
            <a:r>
              <a:rPr lang="pt-BR" dirty="0" err="1"/>
              <a:t>vérmis</a:t>
            </a:r>
            <a:r>
              <a:rPr lang="pt-BR" dirty="0"/>
              <a:t> cerebelar, </a:t>
            </a:r>
            <a:r>
              <a:rPr lang="pt-BR" dirty="0" err="1"/>
              <a:t>lisencefalia</a:t>
            </a:r>
            <a:r>
              <a:rPr lang="pt-BR" dirty="0"/>
              <a:t> e disgenesia do corpo caloso</a:t>
            </a:r>
          </a:p>
          <a:p>
            <a:r>
              <a:rPr lang="pt-BR" dirty="0"/>
              <a:t>Níveis urinários elevados de ácido alfa-</a:t>
            </a:r>
            <a:r>
              <a:rPr lang="pt-BR" dirty="0" err="1"/>
              <a:t>cetoglutárico</a:t>
            </a:r>
            <a:r>
              <a:rPr lang="pt-BR" dirty="0"/>
              <a:t>. </a:t>
            </a:r>
          </a:p>
        </p:txBody>
      </p:sp>
    </p:spTree>
    <p:extLst>
      <p:ext uri="{BB962C8B-B14F-4D97-AF65-F5344CB8AC3E}">
        <p14:creationId xmlns:p14="http://schemas.microsoft.com/office/powerpoint/2010/main" val="15791084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9A8F96-C5A3-9D8A-C1C5-3DF074375B6C}"/>
              </a:ext>
            </a:extLst>
          </p:cNvPr>
          <p:cNvSpPr>
            <a:spLocks noGrp="1"/>
          </p:cNvSpPr>
          <p:nvPr>
            <p:ph type="title"/>
          </p:nvPr>
        </p:nvSpPr>
        <p:spPr/>
        <p:txBody>
          <a:bodyPr/>
          <a:lstStyle/>
          <a:p>
            <a:r>
              <a:rPr lang="pt-BR" dirty="0"/>
              <a:t>Craniossinostose</a:t>
            </a:r>
          </a:p>
        </p:txBody>
      </p:sp>
      <p:sp>
        <p:nvSpPr>
          <p:cNvPr id="3" name="Espaço Reservado para Conteúdo 2">
            <a:extLst>
              <a:ext uri="{FF2B5EF4-FFF2-40B4-BE49-F238E27FC236}">
                <a16:creationId xmlns:a16="http://schemas.microsoft.com/office/drawing/2014/main" id="{9FCEF3C2-4FC0-46FE-11DC-3B4F0E7DBBEB}"/>
              </a:ext>
            </a:extLst>
          </p:cNvPr>
          <p:cNvSpPr>
            <a:spLocks noGrp="1"/>
          </p:cNvSpPr>
          <p:nvPr>
            <p:ph idx="1"/>
          </p:nvPr>
        </p:nvSpPr>
        <p:spPr/>
        <p:txBody>
          <a:bodyPr/>
          <a:lstStyle/>
          <a:p>
            <a:r>
              <a:rPr lang="pt-BR" dirty="0"/>
              <a:t>Obliteração prematura por ossificação de uma ou mais suturas cranianas.</a:t>
            </a:r>
          </a:p>
          <a:p>
            <a:r>
              <a:rPr lang="pt-BR" dirty="0"/>
              <a:t>As suturas apresentam a união fibrosa por volta dos 6 meses de idade e a ossificação concluída na fase adulta. </a:t>
            </a:r>
          </a:p>
          <a:p>
            <a:r>
              <a:rPr lang="pt-BR" dirty="0"/>
              <a:t>A despeito do fechamento precoce das suturas, a fontanela bregmática em geral permanece aberta, até o seu período normal de obliteração (entre 4 e 24 meses de idade). </a:t>
            </a:r>
          </a:p>
        </p:txBody>
      </p:sp>
    </p:spTree>
    <p:extLst>
      <p:ext uri="{BB962C8B-B14F-4D97-AF65-F5344CB8AC3E}">
        <p14:creationId xmlns:p14="http://schemas.microsoft.com/office/powerpoint/2010/main" val="16911040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942ADA-DA7B-FEA8-4566-CD745DCBE707}"/>
              </a:ext>
            </a:extLst>
          </p:cNvPr>
          <p:cNvSpPr>
            <a:spLocks noGrp="1"/>
          </p:cNvSpPr>
          <p:nvPr>
            <p:ph type="title"/>
          </p:nvPr>
        </p:nvSpPr>
        <p:spPr/>
        <p:txBody>
          <a:bodyPr/>
          <a:lstStyle/>
          <a:p>
            <a:r>
              <a:rPr lang="pt-BR" dirty="0"/>
              <a:t>Craniossinostose</a:t>
            </a:r>
          </a:p>
        </p:txBody>
      </p:sp>
      <p:sp>
        <p:nvSpPr>
          <p:cNvPr id="3" name="Espaço Reservado para Conteúdo 2">
            <a:extLst>
              <a:ext uri="{FF2B5EF4-FFF2-40B4-BE49-F238E27FC236}">
                <a16:creationId xmlns:a16="http://schemas.microsoft.com/office/drawing/2014/main" id="{DE8CF2D8-F882-5CA9-5845-F7A16C971D6F}"/>
              </a:ext>
            </a:extLst>
          </p:cNvPr>
          <p:cNvSpPr>
            <a:spLocks noGrp="1"/>
          </p:cNvSpPr>
          <p:nvPr>
            <p:ph idx="1"/>
          </p:nvPr>
        </p:nvSpPr>
        <p:spPr/>
        <p:txBody>
          <a:bodyPr/>
          <a:lstStyle/>
          <a:p>
            <a:r>
              <a:rPr lang="pt-BR" dirty="0"/>
              <a:t>O crescimento dos ossos da calvária ocorre em direção perpendicular às suturas. </a:t>
            </a:r>
          </a:p>
          <a:p>
            <a:r>
              <a:rPr lang="pt-BR" dirty="0"/>
              <a:t>Quando uma sutura se oblitera precocemente, o crescimento é impedido na direção correspondente</a:t>
            </a:r>
          </a:p>
          <a:p>
            <a:r>
              <a:rPr lang="pt-BR" dirty="0"/>
              <a:t>Expansão compensatória a partir das suturas remanescentes, resultando assim em deformidade craniana. </a:t>
            </a:r>
          </a:p>
        </p:txBody>
      </p:sp>
    </p:spTree>
    <p:extLst>
      <p:ext uri="{BB962C8B-B14F-4D97-AF65-F5344CB8AC3E}">
        <p14:creationId xmlns:p14="http://schemas.microsoft.com/office/powerpoint/2010/main" val="18551288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A0A38-3082-6A5B-6F99-EA691CFD37CA}"/>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6AC214A3-D863-E803-E204-1BE5046D61AF}"/>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FBDF3B27-34B7-E814-A91E-5207B32E2F47}"/>
              </a:ext>
            </a:extLst>
          </p:cNvPr>
          <p:cNvPicPr>
            <a:picLocks noChangeAspect="1"/>
          </p:cNvPicPr>
          <p:nvPr/>
        </p:nvPicPr>
        <p:blipFill>
          <a:blip r:embed="rId2"/>
          <a:stretch>
            <a:fillRect/>
          </a:stretch>
        </p:blipFill>
        <p:spPr>
          <a:xfrm>
            <a:off x="3246539" y="-12152"/>
            <a:ext cx="5688859" cy="6870152"/>
          </a:xfrm>
          <a:prstGeom prst="rect">
            <a:avLst/>
          </a:prstGeom>
        </p:spPr>
      </p:pic>
    </p:spTree>
    <p:extLst>
      <p:ext uri="{BB962C8B-B14F-4D97-AF65-F5344CB8AC3E}">
        <p14:creationId xmlns:p14="http://schemas.microsoft.com/office/powerpoint/2010/main" val="915229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710C5F-CE0E-D47A-8058-8CFF6BEB3B7E}"/>
              </a:ext>
            </a:extLst>
          </p:cNvPr>
          <p:cNvSpPr>
            <a:spLocks noGrp="1"/>
          </p:cNvSpPr>
          <p:nvPr>
            <p:ph type="title"/>
          </p:nvPr>
        </p:nvSpPr>
        <p:spPr/>
        <p:txBody>
          <a:bodyPr/>
          <a:lstStyle/>
          <a:p>
            <a:r>
              <a:rPr lang="pt-BR" dirty="0"/>
              <a:t>Anatomia e Fisiologia do Crescimento do Crânio</a:t>
            </a:r>
          </a:p>
        </p:txBody>
      </p:sp>
      <p:pic>
        <p:nvPicPr>
          <p:cNvPr id="9" name="Espaço Reservado para Conteúdo 8">
            <a:extLst>
              <a:ext uri="{FF2B5EF4-FFF2-40B4-BE49-F238E27FC236}">
                <a16:creationId xmlns:a16="http://schemas.microsoft.com/office/drawing/2014/main" id="{49E1FC81-160F-B2F2-9A4B-1A069B7F04AB}"/>
              </a:ext>
            </a:extLst>
          </p:cNvPr>
          <p:cNvPicPr>
            <a:picLocks noGrp="1" noChangeAspect="1"/>
          </p:cNvPicPr>
          <p:nvPr>
            <p:ph idx="1"/>
          </p:nvPr>
        </p:nvPicPr>
        <p:blipFill>
          <a:blip r:embed="rId2"/>
          <a:stretch>
            <a:fillRect/>
          </a:stretch>
        </p:blipFill>
        <p:spPr>
          <a:xfrm>
            <a:off x="2211355" y="1945810"/>
            <a:ext cx="7245001" cy="4368708"/>
          </a:xfrm>
        </p:spPr>
      </p:pic>
    </p:spTree>
    <p:extLst>
      <p:ext uri="{BB962C8B-B14F-4D97-AF65-F5344CB8AC3E}">
        <p14:creationId xmlns:p14="http://schemas.microsoft.com/office/powerpoint/2010/main" val="20757796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A363E6-7379-C218-FA2C-D1B1E23C3DFB}"/>
              </a:ext>
            </a:extLst>
          </p:cNvPr>
          <p:cNvSpPr>
            <a:spLocks noGrp="1"/>
          </p:cNvSpPr>
          <p:nvPr>
            <p:ph type="title"/>
          </p:nvPr>
        </p:nvSpPr>
        <p:spPr/>
        <p:txBody>
          <a:bodyPr/>
          <a:lstStyle/>
          <a:p>
            <a:r>
              <a:rPr lang="pt-BR" dirty="0"/>
              <a:t>Craniossinostose</a:t>
            </a:r>
          </a:p>
        </p:txBody>
      </p:sp>
      <p:sp>
        <p:nvSpPr>
          <p:cNvPr id="3" name="Espaço Reservado para Conteúdo 2">
            <a:extLst>
              <a:ext uri="{FF2B5EF4-FFF2-40B4-BE49-F238E27FC236}">
                <a16:creationId xmlns:a16="http://schemas.microsoft.com/office/drawing/2014/main" id="{20791735-752C-C6C2-7361-177E89A29B84}"/>
              </a:ext>
            </a:extLst>
          </p:cNvPr>
          <p:cNvSpPr>
            <a:spLocks noGrp="1"/>
          </p:cNvSpPr>
          <p:nvPr>
            <p:ph idx="1"/>
          </p:nvPr>
        </p:nvSpPr>
        <p:spPr/>
        <p:txBody>
          <a:bodyPr>
            <a:normAutofit fontScale="85000" lnSpcReduction="10000"/>
          </a:bodyPr>
          <a:lstStyle/>
          <a:p>
            <a:r>
              <a:rPr lang="pt-BR" dirty="0"/>
              <a:t>Primárias</a:t>
            </a:r>
          </a:p>
          <a:p>
            <a:r>
              <a:rPr lang="pt-BR" dirty="0"/>
              <a:t>Secundárias</a:t>
            </a:r>
          </a:p>
          <a:p>
            <a:pPr lvl="1"/>
            <a:r>
              <a:rPr lang="pt-BR" dirty="0"/>
              <a:t>Doenças metabólicas</a:t>
            </a:r>
          </a:p>
          <a:p>
            <a:pPr lvl="2"/>
            <a:r>
              <a:rPr lang="pt-BR" dirty="0"/>
              <a:t>hipertireoidismo materno durante a gestação, deficiência de vitamina D, hipofosfatemia, mucopolissacaridoses, mucolipidoses e hipertireoidismo</a:t>
            </a:r>
          </a:p>
          <a:p>
            <a:pPr lvl="1"/>
            <a:r>
              <a:rPr lang="pt-BR" dirty="0"/>
              <a:t>Doenças hematológicas</a:t>
            </a:r>
          </a:p>
          <a:p>
            <a:pPr lvl="2"/>
            <a:r>
              <a:rPr lang="pt-BR" dirty="0"/>
              <a:t>talassemia, anemia falciforme e anemias hemolíticas</a:t>
            </a:r>
          </a:p>
          <a:p>
            <a:pPr lvl="1"/>
            <a:r>
              <a:rPr lang="pt-BR" dirty="0"/>
              <a:t>Exposição a substâncias teratogênicas</a:t>
            </a:r>
          </a:p>
          <a:p>
            <a:pPr lvl="2"/>
            <a:r>
              <a:rPr lang="pt-BR" dirty="0"/>
              <a:t>fenitoína, valproato de sódio, aminopterinas e ácido retinóico</a:t>
            </a:r>
          </a:p>
          <a:p>
            <a:pPr lvl="1"/>
            <a:r>
              <a:rPr lang="pt-BR" dirty="0"/>
              <a:t>Displasias esqueléticas</a:t>
            </a:r>
          </a:p>
          <a:p>
            <a:pPr lvl="1"/>
            <a:r>
              <a:rPr lang="pt-BR" dirty="0"/>
              <a:t>Anormalidades cromossômicas</a:t>
            </a:r>
          </a:p>
          <a:p>
            <a:pPr lvl="1"/>
            <a:r>
              <a:rPr lang="pt-BR" dirty="0"/>
              <a:t>Redução da pressão intracraniana</a:t>
            </a:r>
          </a:p>
          <a:p>
            <a:pPr lvl="2"/>
            <a:r>
              <a:rPr lang="pt-BR" dirty="0"/>
              <a:t>hidrocefalias derivadas.</a:t>
            </a:r>
          </a:p>
          <a:p>
            <a:r>
              <a:rPr lang="pt-BR" dirty="0"/>
              <a:t>Nos primeiros dias de vida, pode ocorrer um cavalgamento das suturas cranianas e um falso diagnóstico de craniossinostose. </a:t>
            </a:r>
          </a:p>
          <a:p>
            <a:pPr lvl="1"/>
            <a:r>
              <a:rPr lang="pt-BR" dirty="0"/>
              <a:t>reavaliação com 30 dias de vida</a:t>
            </a:r>
          </a:p>
          <a:p>
            <a:pPr lvl="2"/>
            <a:endParaRPr lang="pt-BR" dirty="0"/>
          </a:p>
        </p:txBody>
      </p:sp>
    </p:spTree>
    <p:extLst>
      <p:ext uri="{BB962C8B-B14F-4D97-AF65-F5344CB8AC3E}">
        <p14:creationId xmlns:p14="http://schemas.microsoft.com/office/powerpoint/2010/main" val="33360440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0B41AB-79BE-A6E3-DEF1-FA9E8A883FEE}"/>
              </a:ext>
            </a:extLst>
          </p:cNvPr>
          <p:cNvSpPr>
            <a:spLocks noGrp="1"/>
          </p:cNvSpPr>
          <p:nvPr>
            <p:ph type="title"/>
          </p:nvPr>
        </p:nvSpPr>
        <p:spPr/>
        <p:txBody>
          <a:bodyPr/>
          <a:lstStyle/>
          <a:p>
            <a:r>
              <a:rPr lang="pt-BR" dirty="0"/>
              <a:t>Craniossinostose</a:t>
            </a:r>
          </a:p>
        </p:txBody>
      </p:sp>
      <p:sp>
        <p:nvSpPr>
          <p:cNvPr id="3" name="Espaço Reservado para Conteúdo 2">
            <a:extLst>
              <a:ext uri="{FF2B5EF4-FFF2-40B4-BE49-F238E27FC236}">
                <a16:creationId xmlns:a16="http://schemas.microsoft.com/office/drawing/2014/main" id="{E9220939-7F37-E2A6-15A1-CBFFAE40BF3E}"/>
              </a:ext>
            </a:extLst>
          </p:cNvPr>
          <p:cNvSpPr>
            <a:spLocks noGrp="1"/>
          </p:cNvSpPr>
          <p:nvPr>
            <p:ph idx="1"/>
          </p:nvPr>
        </p:nvSpPr>
        <p:spPr/>
        <p:txBody>
          <a:bodyPr/>
          <a:lstStyle/>
          <a:p>
            <a:r>
              <a:rPr lang="pt-BR" dirty="0"/>
              <a:t>Simples</a:t>
            </a:r>
          </a:p>
          <a:p>
            <a:pPr lvl="1"/>
            <a:r>
              <a:rPr lang="pt-BR" dirty="0"/>
              <a:t>sinostose de uma única sutura</a:t>
            </a:r>
          </a:p>
          <a:p>
            <a:r>
              <a:rPr lang="pt-BR" dirty="0"/>
              <a:t>Complexas</a:t>
            </a:r>
          </a:p>
          <a:p>
            <a:pPr lvl="1"/>
            <a:r>
              <a:rPr lang="pt-BR" dirty="0"/>
              <a:t>duas ou mais suturas</a:t>
            </a:r>
          </a:p>
          <a:p>
            <a:r>
              <a:rPr lang="pt-BR" dirty="0"/>
              <a:t> Sindrômicas </a:t>
            </a:r>
          </a:p>
          <a:p>
            <a:r>
              <a:rPr lang="pt-BR" dirty="0"/>
              <a:t>Não sindrômicas</a:t>
            </a:r>
          </a:p>
        </p:txBody>
      </p:sp>
    </p:spTree>
    <p:extLst>
      <p:ext uri="{BB962C8B-B14F-4D97-AF65-F5344CB8AC3E}">
        <p14:creationId xmlns:p14="http://schemas.microsoft.com/office/powerpoint/2010/main" val="9482535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9EF6B-3816-8C38-284C-E8F78D4D928C}"/>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0FF1AC1B-4E71-7473-2C7C-CA3F72EC5CD0}"/>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6A9680C3-28D7-39EE-9E78-80523973D7F5}"/>
              </a:ext>
            </a:extLst>
          </p:cNvPr>
          <p:cNvPicPr>
            <a:picLocks noChangeAspect="1"/>
          </p:cNvPicPr>
          <p:nvPr/>
        </p:nvPicPr>
        <p:blipFill>
          <a:blip r:embed="rId2"/>
          <a:stretch>
            <a:fillRect/>
          </a:stretch>
        </p:blipFill>
        <p:spPr>
          <a:xfrm>
            <a:off x="3424790" y="0"/>
            <a:ext cx="5342420" cy="6858000"/>
          </a:xfrm>
          <a:prstGeom prst="rect">
            <a:avLst/>
          </a:prstGeom>
        </p:spPr>
      </p:pic>
    </p:spTree>
    <p:extLst>
      <p:ext uri="{BB962C8B-B14F-4D97-AF65-F5344CB8AC3E}">
        <p14:creationId xmlns:p14="http://schemas.microsoft.com/office/powerpoint/2010/main" val="3792060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56D5D-0014-4685-2D0C-5912947595C0}"/>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C9C560A0-7C2F-FEB0-3789-059F73C29B33}"/>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530EE3A4-23EC-C967-6764-C328B4BB009D}"/>
              </a:ext>
            </a:extLst>
          </p:cNvPr>
          <p:cNvPicPr>
            <a:picLocks noChangeAspect="1"/>
          </p:cNvPicPr>
          <p:nvPr/>
        </p:nvPicPr>
        <p:blipFill>
          <a:blip r:embed="rId2"/>
          <a:stretch>
            <a:fillRect/>
          </a:stretch>
        </p:blipFill>
        <p:spPr>
          <a:xfrm>
            <a:off x="3330429" y="-3446"/>
            <a:ext cx="5528365" cy="6861446"/>
          </a:xfrm>
          <a:prstGeom prst="rect">
            <a:avLst/>
          </a:prstGeom>
        </p:spPr>
      </p:pic>
    </p:spTree>
    <p:extLst>
      <p:ext uri="{BB962C8B-B14F-4D97-AF65-F5344CB8AC3E}">
        <p14:creationId xmlns:p14="http://schemas.microsoft.com/office/powerpoint/2010/main" val="9017503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7593C1-584C-027A-AFCF-03206C5B58B8}"/>
              </a:ext>
            </a:extLst>
          </p:cNvPr>
          <p:cNvSpPr>
            <a:spLocks noGrp="1"/>
          </p:cNvSpPr>
          <p:nvPr>
            <p:ph type="title"/>
          </p:nvPr>
        </p:nvSpPr>
        <p:spPr/>
        <p:txBody>
          <a:bodyPr/>
          <a:lstStyle/>
          <a:p>
            <a:endParaRPr lang="pt-BR" dirty="0"/>
          </a:p>
        </p:txBody>
      </p:sp>
      <p:sp>
        <p:nvSpPr>
          <p:cNvPr id="3" name="Espaço Reservado para Conteúdo 2">
            <a:extLst>
              <a:ext uri="{FF2B5EF4-FFF2-40B4-BE49-F238E27FC236}">
                <a16:creationId xmlns:a16="http://schemas.microsoft.com/office/drawing/2014/main" id="{CCA8C2AF-6BCC-1B2D-8CCB-B307B2AF4BDE}"/>
              </a:ext>
            </a:extLst>
          </p:cNvPr>
          <p:cNvSpPr>
            <a:spLocks noGrp="1"/>
          </p:cNvSpPr>
          <p:nvPr>
            <p:ph idx="1"/>
          </p:nvPr>
        </p:nvSpPr>
        <p:spPr/>
        <p:txBody>
          <a:bodyPr/>
          <a:lstStyle/>
          <a:p>
            <a:endParaRPr lang="pt-BR" dirty="0"/>
          </a:p>
        </p:txBody>
      </p:sp>
      <p:pic>
        <p:nvPicPr>
          <p:cNvPr id="5" name="Imagem 4">
            <a:extLst>
              <a:ext uri="{FF2B5EF4-FFF2-40B4-BE49-F238E27FC236}">
                <a16:creationId xmlns:a16="http://schemas.microsoft.com/office/drawing/2014/main" id="{ACE54B23-1720-0867-9A87-E41C980BC016}"/>
              </a:ext>
            </a:extLst>
          </p:cNvPr>
          <p:cNvPicPr>
            <a:picLocks noChangeAspect="1"/>
          </p:cNvPicPr>
          <p:nvPr/>
        </p:nvPicPr>
        <p:blipFill>
          <a:blip r:embed="rId2"/>
          <a:stretch>
            <a:fillRect/>
          </a:stretch>
        </p:blipFill>
        <p:spPr>
          <a:xfrm>
            <a:off x="3506943" y="0"/>
            <a:ext cx="5178113" cy="6858000"/>
          </a:xfrm>
          <a:prstGeom prst="rect">
            <a:avLst/>
          </a:prstGeom>
        </p:spPr>
      </p:pic>
    </p:spTree>
    <p:extLst>
      <p:ext uri="{BB962C8B-B14F-4D97-AF65-F5344CB8AC3E}">
        <p14:creationId xmlns:p14="http://schemas.microsoft.com/office/powerpoint/2010/main" val="21915552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8093A-7926-D5B7-C74B-5FCBF1D00A71}"/>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2289B70C-D707-4622-C69F-20F655E5652A}"/>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85EB2A38-26BD-2E0F-34CA-C0B8172D2FDC}"/>
              </a:ext>
            </a:extLst>
          </p:cNvPr>
          <p:cNvPicPr>
            <a:picLocks noChangeAspect="1"/>
          </p:cNvPicPr>
          <p:nvPr/>
        </p:nvPicPr>
        <p:blipFill>
          <a:blip r:embed="rId2"/>
          <a:stretch>
            <a:fillRect/>
          </a:stretch>
        </p:blipFill>
        <p:spPr>
          <a:xfrm>
            <a:off x="4176712" y="4036"/>
            <a:ext cx="4941230" cy="6853964"/>
          </a:xfrm>
          <a:prstGeom prst="rect">
            <a:avLst/>
          </a:prstGeom>
        </p:spPr>
      </p:pic>
    </p:spTree>
    <p:extLst>
      <p:ext uri="{BB962C8B-B14F-4D97-AF65-F5344CB8AC3E}">
        <p14:creationId xmlns:p14="http://schemas.microsoft.com/office/powerpoint/2010/main" val="17690880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90B9-2243-FA58-55E9-30D3CFFC27B9}"/>
              </a:ext>
            </a:extLst>
          </p:cNvPr>
          <p:cNvSpPr>
            <a:spLocks noGrp="1"/>
          </p:cNvSpPr>
          <p:nvPr>
            <p:ph type="title"/>
          </p:nvPr>
        </p:nvSpPr>
        <p:spPr/>
        <p:txBody>
          <a:bodyPr/>
          <a:lstStyle/>
          <a:p>
            <a:r>
              <a:rPr lang="pt-BR" dirty="0"/>
              <a:t>Radiografia </a:t>
            </a:r>
          </a:p>
        </p:txBody>
      </p:sp>
      <p:sp>
        <p:nvSpPr>
          <p:cNvPr id="3" name="Espaço Reservado para Conteúdo 2">
            <a:extLst>
              <a:ext uri="{FF2B5EF4-FFF2-40B4-BE49-F238E27FC236}">
                <a16:creationId xmlns:a16="http://schemas.microsoft.com/office/drawing/2014/main" id="{899443A1-9793-0F1B-43B6-2550D9BB7D41}"/>
              </a:ext>
            </a:extLst>
          </p:cNvPr>
          <p:cNvSpPr>
            <a:spLocks noGrp="1"/>
          </p:cNvSpPr>
          <p:nvPr>
            <p:ph idx="1"/>
          </p:nvPr>
        </p:nvSpPr>
        <p:spPr/>
        <p:txBody>
          <a:bodyPr>
            <a:normAutofit/>
          </a:bodyPr>
          <a:lstStyle/>
          <a:p>
            <a:r>
              <a:rPr lang="pt-BR" dirty="0"/>
              <a:t>Achados não são confiáveis nos três primeiros meses de vida</a:t>
            </a:r>
          </a:p>
          <a:p>
            <a:pPr lvl="1"/>
            <a:r>
              <a:rPr lang="pt-BR" dirty="0"/>
              <a:t>baixa mineralização do crânio</a:t>
            </a:r>
          </a:p>
          <a:p>
            <a:r>
              <a:rPr lang="pt-BR" dirty="0"/>
              <a:t>Detecção de esclerose óssea das margens das suturas</a:t>
            </a:r>
          </a:p>
          <a:p>
            <a:r>
              <a:rPr lang="pt-BR" dirty="0"/>
              <a:t>Perda da definição das suturas</a:t>
            </a:r>
          </a:p>
          <a:p>
            <a:r>
              <a:rPr lang="pt-BR" dirty="0"/>
              <a:t>Pontes ósseas e sinais secundários</a:t>
            </a:r>
          </a:p>
          <a:p>
            <a:pPr lvl="1"/>
            <a:r>
              <a:rPr lang="pt-BR" dirty="0"/>
              <a:t>impressões digitais</a:t>
            </a:r>
          </a:p>
          <a:p>
            <a:pPr lvl="1"/>
            <a:r>
              <a:rPr lang="pt-BR" dirty="0"/>
              <a:t>aspecto de prata batida dos ossos do crânio</a:t>
            </a:r>
          </a:p>
          <a:p>
            <a:r>
              <a:rPr lang="pt-BR" dirty="0"/>
              <a:t>Avaliação da sutura por toda sua extensão.</a:t>
            </a:r>
          </a:p>
        </p:txBody>
      </p:sp>
    </p:spTree>
    <p:extLst>
      <p:ext uri="{BB962C8B-B14F-4D97-AF65-F5344CB8AC3E}">
        <p14:creationId xmlns:p14="http://schemas.microsoft.com/office/powerpoint/2010/main" val="39219061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6D9FE1-EB33-A74E-1AC4-353E00D2479A}"/>
              </a:ext>
            </a:extLst>
          </p:cNvPr>
          <p:cNvSpPr>
            <a:spLocks noGrp="1"/>
          </p:cNvSpPr>
          <p:nvPr>
            <p:ph type="title"/>
          </p:nvPr>
        </p:nvSpPr>
        <p:spPr/>
        <p:txBody>
          <a:bodyPr/>
          <a:lstStyle/>
          <a:p>
            <a:r>
              <a:rPr lang="pt-BR" dirty="0"/>
              <a:t>Imagem de Ressonância Magnética</a:t>
            </a:r>
          </a:p>
        </p:txBody>
      </p:sp>
      <p:sp>
        <p:nvSpPr>
          <p:cNvPr id="3" name="Espaço Reservado para Conteúdo 2">
            <a:extLst>
              <a:ext uri="{FF2B5EF4-FFF2-40B4-BE49-F238E27FC236}">
                <a16:creationId xmlns:a16="http://schemas.microsoft.com/office/drawing/2014/main" id="{59636556-E03D-4B66-901A-EA2BDC751CF0}"/>
              </a:ext>
            </a:extLst>
          </p:cNvPr>
          <p:cNvSpPr>
            <a:spLocks noGrp="1"/>
          </p:cNvSpPr>
          <p:nvPr>
            <p:ph idx="1"/>
          </p:nvPr>
        </p:nvSpPr>
        <p:spPr/>
        <p:txBody>
          <a:bodyPr/>
          <a:lstStyle/>
          <a:p>
            <a:r>
              <a:rPr lang="pt-BR" dirty="0"/>
              <a:t>Avaliação fetal de anormalidades da forma do crânio</a:t>
            </a:r>
          </a:p>
          <a:p>
            <a:pPr lvl="1"/>
            <a:r>
              <a:rPr lang="pt-BR" dirty="0"/>
              <a:t>Não diagnostica a fusão das suturas cranianas. </a:t>
            </a:r>
          </a:p>
          <a:p>
            <a:r>
              <a:rPr lang="pt-BR" dirty="0"/>
              <a:t>No período pós-natal</a:t>
            </a:r>
          </a:p>
          <a:p>
            <a:pPr lvl="1"/>
            <a:r>
              <a:rPr lang="pt-BR" dirty="0"/>
              <a:t>Diagnóstico de anomalias congênitas da linha média</a:t>
            </a:r>
          </a:p>
          <a:p>
            <a:pPr lvl="1"/>
            <a:r>
              <a:rPr lang="pt-BR" dirty="0"/>
              <a:t>Anomalias da junção </a:t>
            </a:r>
            <a:r>
              <a:rPr lang="pt-BR" dirty="0" err="1"/>
              <a:t>craniocervical</a:t>
            </a:r>
            <a:endParaRPr lang="pt-BR" dirty="0"/>
          </a:p>
          <a:p>
            <a:pPr lvl="2"/>
            <a:r>
              <a:rPr lang="pt-BR" dirty="0"/>
              <a:t>malformação de </a:t>
            </a:r>
            <a:r>
              <a:rPr lang="pt-BR" dirty="0" err="1"/>
              <a:t>Chiari</a:t>
            </a:r>
            <a:endParaRPr lang="pt-BR" dirty="0"/>
          </a:p>
          <a:p>
            <a:pPr lvl="2"/>
            <a:r>
              <a:rPr lang="pt-BR" dirty="0"/>
              <a:t>malformações de drenagem venosa da fossa posterior</a:t>
            </a:r>
          </a:p>
          <a:p>
            <a:pPr lvl="2"/>
            <a:r>
              <a:rPr lang="pt-BR" dirty="0"/>
              <a:t>hidrocefalia</a:t>
            </a:r>
          </a:p>
        </p:txBody>
      </p:sp>
    </p:spTree>
    <p:extLst>
      <p:ext uri="{BB962C8B-B14F-4D97-AF65-F5344CB8AC3E}">
        <p14:creationId xmlns:p14="http://schemas.microsoft.com/office/powerpoint/2010/main" val="20472201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13C636-1AAF-13F3-6C61-0A092B005E8C}"/>
              </a:ext>
            </a:extLst>
          </p:cNvPr>
          <p:cNvSpPr>
            <a:spLocks noGrp="1"/>
          </p:cNvSpPr>
          <p:nvPr>
            <p:ph type="title"/>
          </p:nvPr>
        </p:nvSpPr>
        <p:spPr/>
        <p:txBody>
          <a:bodyPr/>
          <a:lstStyle/>
          <a:p>
            <a:r>
              <a:rPr lang="pt-BR" dirty="0"/>
              <a:t>Ultrassonografia Transfontanela</a:t>
            </a:r>
          </a:p>
        </p:txBody>
      </p:sp>
      <p:sp>
        <p:nvSpPr>
          <p:cNvPr id="3" name="Espaço Reservado para Conteúdo 2">
            <a:extLst>
              <a:ext uri="{FF2B5EF4-FFF2-40B4-BE49-F238E27FC236}">
                <a16:creationId xmlns:a16="http://schemas.microsoft.com/office/drawing/2014/main" id="{D3B003CD-4FE4-1CFA-7545-CC937FA46C47}"/>
              </a:ext>
            </a:extLst>
          </p:cNvPr>
          <p:cNvSpPr>
            <a:spLocks noGrp="1"/>
          </p:cNvSpPr>
          <p:nvPr>
            <p:ph idx="1"/>
          </p:nvPr>
        </p:nvSpPr>
        <p:spPr/>
        <p:txBody>
          <a:bodyPr/>
          <a:lstStyle/>
          <a:p>
            <a:r>
              <a:rPr lang="pt-BR" dirty="0"/>
              <a:t>A ultrassonografia transfontanela e das suturas cranianas é um método diagnóstico acessível, barato e capaz de diagnosticar a fusão das suturas cranianas. </a:t>
            </a:r>
          </a:p>
          <a:p>
            <a:r>
              <a:rPr lang="pt-BR" dirty="0"/>
              <a:t>Além disso, a ultrassonografia pode ser utilizada no diagnóstico pré-natal de sinostoses. </a:t>
            </a:r>
          </a:p>
          <a:p>
            <a:r>
              <a:rPr lang="pt-BR" dirty="0"/>
              <a:t>O diagnóstico de craniossinostose no primeiro trimestre de gestação não é possível.</a:t>
            </a:r>
          </a:p>
        </p:txBody>
      </p:sp>
    </p:spTree>
    <p:extLst>
      <p:ext uri="{BB962C8B-B14F-4D97-AF65-F5344CB8AC3E}">
        <p14:creationId xmlns:p14="http://schemas.microsoft.com/office/powerpoint/2010/main" val="14753985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FB4AB7-E5C5-F9E1-C044-5A1916CF11FB}"/>
              </a:ext>
            </a:extLst>
          </p:cNvPr>
          <p:cNvSpPr>
            <a:spLocks noGrp="1"/>
          </p:cNvSpPr>
          <p:nvPr>
            <p:ph type="title"/>
          </p:nvPr>
        </p:nvSpPr>
        <p:spPr/>
        <p:txBody>
          <a:bodyPr/>
          <a:lstStyle/>
          <a:p>
            <a:r>
              <a:rPr lang="pt-BR" dirty="0"/>
              <a:t>TC com reconstrução 3D</a:t>
            </a:r>
          </a:p>
        </p:txBody>
      </p:sp>
      <p:sp>
        <p:nvSpPr>
          <p:cNvPr id="3" name="Espaço Reservado para Conteúdo 2">
            <a:extLst>
              <a:ext uri="{FF2B5EF4-FFF2-40B4-BE49-F238E27FC236}">
                <a16:creationId xmlns:a16="http://schemas.microsoft.com/office/drawing/2014/main" id="{579DD6A3-7096-A997-F373-494EF2E6A8F2}"/>
              </a:ext>
            </a:extLst>
          </p:cNvPr>
          <p:cNvSpPr>
            <a:spLocks noGrp="1"/>
          </p:cNvSpPr>
          <p:nvPr>
            <p:ph idx="1"/>
          </p:nvPr>
        </p:nvSpPr>
        <p:spPr/>
        <p:txBody>
          <a:bodyPr>
            <a:normAutofit/>
          </a:bodyPr>
          <a:lstStyle/>
          <a:p>
            <a:r>
              <a:rPr lang="pt-BR" dirty="0"/>
              <a:t>Exame complementar de escolha</a:t>
            </a:r>
          </a:p>
          <a:p>
            <a:r>
              <a:rPr lang="pt-BR" dirty="0"/>
              <a:t>Maior precisão na avaliação pré-operatória e no planejamento da correção cirúrgica. </a:t>
            </a:r>
          </a:p>
          <a:p>
            <a:r>
              <a:rPr lang="pt-BR" dirty="0"/>
              <a:t>Avaliação com precisão das deformidades craniofaciais e das alterações estruturais do cérebro.</a:t>
            </a:r>
          </a:p>
          <a:p>
            <a:r>
              <a:rPr lang="pt-BR" dirty="0"/>
              <a:t>Na maioria dos casos não é necessária sedação anestésica do paciente.</a:t>
            </a:r>
          </a:p>
          <a:p>
            <a:r>
              <a:rPr lang="pt-BR" dirty="0"/>
              <a:t>Precisão diagnóstica de 90% a 100%. </a:t>
            </a:r>
          </a:p>
          <a:p>
            <a:r>
              <a:rPr lang="pt-BR" dirty="0"/>
              <a:t>Cristas ósseas proeminentes, espessamento e erosões ósseas focais e esclerose óssea </a:t>
            </a:r>
            <a:r>
              <a:rPr lang="pt-BR" dirty="0" err="1"/>
              <a:t>perissutural</a:t>
            </a:r>
            <a:r>
              <a:rPr lang="pt-BR" dirty="0"/>
              <a:t>.</a:t>
            </a:r>
          </a:p>
        </p:txBody>
      </p:sp>
    </p:spTree>
    <p:extLst>
      <p:ext uri="{BB962C8B-B14F-4D97-AF65-F5344CB8AC3E}">
        <p14:creationId xmlns:p14="http://schemas.microsoft.com/office/powerpoint/2010/main" val="4134633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26ECED-98C1-2B80-8CA6-F37AC2ACFDCB}"/>
              </a:ext>
            </a:extLst>
          </p:cNvPr>
          <p:cNvSpPr>
            <a:spLocks noGrp="1"/>
          </p:cNvSpPr>
          <p:nvPr>
            <p:ph type="title"/>
          </p:nvPr>
        </p:nvSpPr>
        <p:spPr/>
        <p:txBody>
          <a:bodyPr/>
          <a:lstStyle/>
          <a:p>
            <a:r>
              <a:rPr lang="pt-BR" dirty="0"/>
              <a:t>Anatomia e Fisiologia do Crescimento do Crânio</a:t>
            </a:r>
          </a:p>
        </p:txBody>
      </p:sp>
      <p:sp>
        <p:nvSpPr>
          <p:cNvPr id="3" name="Espaço Reservado para Conteúdo 2">
            <a:extLst>
              <a:ext uri="{FF2B5EF4-FFF2-40B4-BE49-F238E27FC236}">
                <a16:creationId xmlns:a16="http://schemas.microsoft.com/office/drawing/2014/main" id="{E8906486-75C5-D6F5-6F98-63369556277E}"/>
              </a:ext>
            </a:extLst>
          </p:cNvPr>
          <p:cNvSpPr>
            <a:spLocks noGrp="1"/>
          </p:cNvSpPr>
          <p:nvPr>
            <p:ph idx="1"/>
          </p:nvPr>
        </p:nvSpPr>
        <p:spPr/>
        <p:txBody>
          <a:bodyPr/>
          <a:lstStyle/>
          <a:p>
            <a:r>
              <a:rPr lang="pt-BR" dirty="0"/>
              <a:t>O PC ao nascimento é em média 35cm</a:t>
            </a:r>
          </a:p>
          <a:p>
            <a:pPr lvl="1"/>
            <a:r>
              <a:rPr lang="pt-BR" dirty="0"/>
              <a:t>Sexo</a:t>
            </a:r>
          </a:p>
          <a:p>
            <a:pPr lvl="1"/>
            <a:r>
              <a:rPr lang="pt-BR" dirty="0"/>
              <a:t>Etnia</a:t>
            </a:r>
          </a:p>
          <a:p>
            <a:r>
              <a:rPr lang="pt-BR" dirty="0"/>
              <a:t>No primeiro ano de vida o crânio cresce 12cm</a:t>
            </a:r>
          </a:p>
          <a:p>
            <a:pPr lvl="1"/>
            <a:r>
              <a:rPr lang="pt-BR" dirty="0"/>
              <a:t>2cm por mês no primeiro trimestre</a:t>
            </a:r>
          </a:p>
          <a:p>
            <a:pPr lvl="1"/>
            <a:r>
              <a:rPr lang="pt-BR" dirty="0"/>
              <a:t>1cm por mês no segundo trimestre</a:t>
            </a:r>
          </a:p>
          <a:p>
            <a:pPr lvl="1"/>
            <a:r>
              <a:rPr lang="pt-BR" dirty="0"/>
              <a:t>0,5cm por mês no segundo semestre</a:t>
            </a:r>
          </a:p>
        </p:txBody>
      </p:sp>
    </p:spTree>
    <p:extLst>
      <p:ext uri="{BB962C8B-B14F-4D97-AF65-F5344CB8AC3E}">
        <p14:creationId xmlns:p14="http://schemas.microsoft.com/office/powerpoint/2010/main" val="32444227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483EB2-C02F-64D0-B263-907074DA4130}"/>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A6EB716-0E58-9146-32A4-89D1DF97A5D7}"/>
              </a:ext>
            </a:extLst>
          </p:cNvPr>
          <p:cNvSpPr>
            <a:spLocks noGrp="1"/>
          </p:cNvSpPr>
          <p:nvPr>
            <p:ph idx="1"/>
          </p:nvPr>
        </p:nvSpPr>
        <p:spPr/>
        <p:txBody>
          <a:bodyPr/>
          <a:lstStyle/>
          <a:p>
            <a:endParaRPr lang="pt-BR" dirty="0"/>
          </a:p>
        </p:txBody>
      </p:sp>
      <p:pic>
        <p:nvPicPr>
          <p:cNvPr id="5" name="Imagem 4">
            <a:extLst>
              <a:ext uri="{FF2B5EF4-FFF2-40B4-BE49-F238E27FC236}">
                <a16:creationId xmlns:a16="http://schemas.microsoft.com/office/drawing/2014/main" id="{A481E145-FB00-BDCE-B342-F1EF63B9A252}"/>
              </a:ext>
            </a:extLst>
          </p:cNvPr>
          <p:cNvPicPr>
            <a:picLocks noChangeAspect="1"/>
          </p:cNvPicPr>
          <p:nvPr/>
        </p:nvPicPr>
        <p:blipFill>
          <a:blip r:embed="rId2"/>
          <a:stretch>
            <a:fillRect/>
          </a:stretch>
        </p:blipFill>
        <p:spPr>
          <a:xfrm>
            <a:off x="3212129" y="0"/>
            <a:ext cx="5767742" cy="6858000"/>
          </a:xfrm>
          <a:prstGeom prst="rect">
            <a:avLst/>
          </a:prstGeom>
        </p:spPr>
      </p:pic>
    </p:spTree>
    <p:extLst>
      <p:ext uri="{BB962C8B-B14F-4D97-AF65-F5344CB8AC3E}">
        <p14:creationId xmlns:p14="http://schemas.microsoft.com/office/powerpoint/2010/main" val="30036270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2B8B75-2952-1C1F-7999-B7062246F79E}"/>
              </a:ext>
            </a:extLst>
          </p:cNvPr>
          <p:cNvSpPr>
            <a:spLocks noGrp="1"/>
          </p:cNvSpPr>
          <p:nvPr>
            <p:ph type="title"/>
          </p:nvPr>
        </p:nvSpPr>
        <p:spPr/>
        <p:txBody>
          <a:bodyPr/>
          <a:lstStyle/>
          <a:p>
            <a:r>
              <a:rPr lang="pt-BR" dirty="0"/>
              <a:t>TC com reconstrução 3D</a:t>
            </a:r>
          </a:p>
        </p:txBody>
      </p:sp>
      <p:pic>
        <p:nvPicPr>
          <p:cNvPr id="4" name="VIDEO-2022-10-19-21-02-57">
            <a:hlinkClick r:id="" action="ppaction://media"/>
            <a:extLst>
              <a:ext uri="{FF2B5EF4-FFF2-40B4-BE49-F238E27FC236}">
                <a16:creationId xmlns:a16="http://schemas.microsoft.com/office/drawing/2014/main" id="{51DEE3AC-1B3E-F4D8-6598-C203513173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87925" y="1846263"/>
            <a:ext cx="2276475" cy="4022725"/>
          </a:xfrm>
        </p:spPr>
      </p:pic>
    </p:spTree>
    <p:extLst>
      <p:ext uri="{BB962C8B-B14F-4D97-AF65-F5344CB8AC3E}">
        <p14:creationId xmlns:p14="http://schemas.microsoft.com/office/powerpoint/2010/main" val="69194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CCDFC-B8BB-7D3F-C5EA-F8EFA2ACA6CB}"/>
              </a:ext>
            </a:extLst>
          </p:cNvPr>
          <p:cNvSpPr>
            <a:spLocks noGrp="1"/>
          </p:cNvSpPr>
          <p:nvPr>
            <p:ph type="title"/>
          </p:nvPr>
        </p:nvSpPr>
        <p:spPr/>
        <p:txBody>
          <a:bodyPr/>
          <a:lstStyle/>
          <a:p>
            <a:r>
              <a:rPr lang="pt-BR" dirty="0"/>
              <a:t>Deformidades cranianas posicionais </a:t>
            </a:r>
          </a:p>
        </p:txBody>
      </p:sp>
      <p:sp>
        <p:nvSpPr>
          <p:cNvPr id="3" name="Espaço Reservado para Conteúdo 2">
            <a:extLst>
              <a:ext uri="{FF2B5EF4-FFF2-40B4-BE49-F238E27FC236}">
                <a16:creationId xmlns:a16="http://schemas.microsoft.com/office/drawing/2014/main" id="{20360797-7926-9D72-364B-7BBC8A69841A}"/>
              </a:ext>
            </a:extLst>
          </p:cNvPr>
          <p:cNvSpPr>
            <a:spLocks noGrp="1"/>
          </p:cNvSpPr>
          <p:nvPr>
            <p:ph idx="1"/>
          </p:nvPr>
        </p:nvSpPr>
        <p:spPr/>
        <p:txBody>
          <a:bodyPr>
            <a:normAutofit/>
          </a:bodyPr>
          <a:lstStyle/>
          <a:p>
            <a:r>
              <a:rPr lang="pt-BR" dirty="0"/>
              <a:t>Plagiocefalia é uma condição caracterizada por uma distorção assimétrica do crânio. </a:t>
            </a:r>
          </a:p>
          <a:p>
            <a:r>
              <a:rPr lang="pt-BR" dirty="0"/>
              <a:t>Duas diferentes formas de plagiocefalia são descritas em lactentes: </a:t>
            </a:r>
          </a:p>
          <a:p>
            <a:pPr lvl="1"/>
            <a:r>
              <a:rPr lang="pt-BR" dirty="0"/>
              <a:t>Plagiocefalia sinostótica</a:t>
            </a:r>
          </a:p>
          <a:p>
            <a:pPr lvl="1"/>
            <a:r>
              <a:rPr lang="pt-BR" dirty="0"/>
              <a:t>Plagiocefalia não sinostótica</a:t>
            </a:r>
          </a:p>
          <a:p>
            <a:pPr lvl="2"/>
            <a:r>
              <a:rPr lang="pt-BR" dirty="0"/>
              <a:t>Plagiocefalia posicional ou deformacional</a:t>
            </a:r>
          </a:p>
          <a:p>
            <a:pPr lvl="3"/>
            <a:r>
              <a:rPr lang="pt-BR" dirty="0"/>
              <a:t>Forças externas</a:t>
            </a:r>
          </a:p>
          <a:p>
            <a:pPr lvl="4"/>
            <a:r>
              <a:rPr lang="pt-BR" dirty="0"/>
              <a:t>Pré-natal</a:t>
            </a:r>
          </a:p>
          <a:p>
            <a:pPr lvl="4"/>
            <a:r>
              <a:rPr lang="pt-BR" dirty="0"/>
              <a:t> Pós-natal</a:t>
            </a:r>
          </a:p>
        </p:txBody>
      </p:sp>
    </p:spTree>
    <p:extLst>
      <p:ext uri="{BB962C8B-B14F-4D97-AF65-F5344CB8AC3E}">
        <p14:creationId xmlns:p14="http://schemas.microsoft.com/office/powerpoint/2010/main" val="4535262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2B92B3-AA4B-89F6-12E4-680DE07B68C4}"/>
              </a:ext>
            </a:extLst>
          </p:cNvPr>
          <p:cNvSpPr>
            <a:spLocks noGrp="1"/>
          </p:cNvSpPr>
          <p:nvPr>
            <p:ph type="title"/>
          </p:nvPr>
        </p:nvSpPr>
        <p:spPr/>
        <p:txBody>
          <a:bodyPr/>
          <a:lstStyle/>
          <a:p>
            <a:r>
              <a:rPr lang="pt-BR" dirty="0"/>
              <a:t>Deformidades cranianas posicionais </a:t>
            </a:r>
          </a:p>
        </p:txBody>
      </p:sp>
      <p:sp>
        <p:nvSpPr>
          <p:cNvPr id="3" name="Espaço Reservado para Conteúdo 2">
            <a:extLst>
              <a:ext uri="{FF2B5EF4-FFF2-40B4-BE49-F238E27FC236}">
                <a16:creationId xmlns:a16="http://schemas.microsoft.com/office/drawing/2014/main" id="{6A18A7D3-84CC-9C51-B360-0C8A475437A9}"/>
              </a:ext>
            </a:extLst>
          </p:cNvPr>
          <p:cNvSpPr>
            <a:spLocks noGrp="1"/>
          </p:cNvSpPr>
          <p:nvPr>
            <p:ph idx="1"/>
          </p:nvPr>
        </p:nvSpPr>
        <p:spPr/>
        <p:txBody>
          <a:bodyPr>
            <a:normAutofit/>
          </a:bodyPr>
          <a:lstStyle/>
          <a:p>
            <a:r>
              <a:rPr lang="pt-BR" dirty="0"/>
              <a:t>Campanha “</a:t>
            </a:r>
            <a:r>
              <a:rPr lang="pt-BR" dirty="0" err="1"/>
              <a:t>back</a:t>
            </a:r>
            <a:r>
              <a:rPr lang="pt-BR" dirty="0"/>
              <a:t> </a:t>
            </a:r>
            <a:r>
              <a:rPr lang="pt-BR" dirty="0" err="1"/>
              <a:t>to</a:t>
            </a:r>
            <a:r>
              <a:rPr lang="pt-BR" dirty="0"/>
              <a:t> </a:t>
            </a:r>
            <a:r>
              <a:rPr lang="pt-BR" dirty="0" err="1"/>
              <a:t>sleep</a:t>
            </a:r>
            <a:r>
              <a:rPr lang="pt-BR" dirty="0"/>
              <a:t>” (dormir em decúbito dorsal) </a:t>
            </a:r>
          </a:p>
          <a:p>
            <a:pPr lvl="1"/>
            <a:r>
              <a:rPr lang="pt-BR" dirty="0"/>
              <a:t>Academia Americana de Pediatria, em 1992.</a:t>
            </a:r>
          </a:p>
          <a:p>
            <a:r>
              <a:rPr lang="pt-BR" dirty="0"/>
              <a:t>Evitar a morte por sufocação, relacionada ao decúbito ventral.</a:t>
            </a:r>
          </a:p>
          <a:p>
            <a:r>
              <a:rPr lang="pt-BR" dirty="0"/>
              <a:t>Alterações da forma do crânio já eram relatadas no passado. </a:t>
            </a:r>
          </a:p>
          <a:p>
            <a:pPr lvl="1"/>
            <a:r>
              <a:rPr lang="pt-BR" dirty="0"/>
              <a:t>O uso de forças externas com o objetivo de moldar o crânio (atuando como uma deformação craniana </a:t>
            </a:r>
          </a:p>
          <a:p>
            <a:pPr lvl="2"/>
            <a:r>
              <a:rPr lang="pt-BR" dirty="0"/>
              <a:t>Egípcios, tribos germânicas, maias e peruanos</a:t>
            </a:r>
          </a:p>
          <a:p>
            <a:pPr lvl="2"/>
            <a:endParaRPr lang="pt-BR" dirty="0"/>
          </a:p>
          <a:p>
            <a:pPr lvl="1"/>
            <a:r>
              <a:rPr lang="pt-BR" dirty="0"/>
              <a:t>Afiliação a um grupo, status social e parte de um ritual cultural</a:t>
            </a:r>
          </a:p>
          <a:p>
            <a:pPr lvl="2"/>
            <a:r>
              <a:rPr lang="pt-BR" dirty="0"/>
              <a:t>formato de crânio que fosse esteticamente agradável ou inteligência</a:t>
            </a:r>
          </a:p>
        </p:txBody>
      </p:sp>
    </p:spTree>
    <p:extLst>
      <p:ext uri="{BB962C8B-B14F-4D97-AF65-F5344CB8AC3E}">
        <p14:creationId xmlns:p14="http://schemas.microsoft.com/office/powerpoint/2010/main" val="42129971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A8845-DA4E-DB99-ED6B-04A4061A3FA0}"/>
              </a:ext>
            </a:extLst>
          </p:cNvPr>
          <p:cNvSpPr>
            <a:spLocks noGrp="1"/>
          </p:cNvSpPr>
          <p:nvPr>
            <p:ph type="title"/>
          </p:nvPr>
        </p:nvSpPr>
        <p:spPr/>
        <p:txBody>
          <a:bodyPr/>
          <a:lstStyle/>
          <a:p>
            <a:r>
              <a:rPr lang="pt-BR" dirty="0"/>
              <a:t>Deformidades cranianas posicionais </a:t>
            </a:r>
          </a:p>
        </p:txBody>
      </p:sp>
      <p:sp>
        <p:nvSpPr>
          <p:cNvPr id="3" name="Espaço Reservado para Conteúdo 2">
            <a:extLst>
              <a:ext uri="{FF2B5EF4-FFF2-40B4-BE49-F238E27FC236}">
                <a16:creationId xmlns:a16="http://schemas.microsoft.com/office/drawing/2014/main" id="{DEE3EB8A-F8E4-86E7-988F-014AD5CBDA3F}"/>
              </a:ext>
            </a:extLst>
          </p:cNvPr>
          <p:cNvSpPr>
            <a:spLocks noGrp="1"/>
          </p:cNvSpPr>
          <p:nvPr>
            <p:ph idx="1"/>
          </p:nvPr>
        </p:nvSpPr>
        <p:spPr/>
        <p:txBody>
          <a:bodyPr>
            <a:normAutofit/>
          </a:bodyPr>
          <a:lstStyle/>
          <a:p>
            <a:r>
              <a:rPr lang="pt-BR" dirty="0"/>
              <a:t>Estudo prospectivo de coorte da Nova Zelândia</a:t>
            </a:r>
          </a:p>
          <a:p>
            <a:pPr lvl="1"/>
            <a:r>
              <a:rPr lang="pt-BR" dirty="0"/>
              <a:t>Prevalência de PD de 19,7% em crianças saudáveis</a:t>
            </a:r>
          </a:p>
          <a:p>
            <a:r>
              <a:rPr lang="pt-BR" dirty="0"/>
              <a:t>O pico de prevalência da PD gira em torno de 4 meses</a:t>
            </a:r>
          </a:p>
          <a:p>
            <a:pPr lvl="1"/>
            <a:r>
              <a:rPr lang="pt-BR" dirty="0"/>
              <a:t>3,3% aos dois anos</a:t>
            </a:r>
          </a:p>
          <a:p>
            <a:r>
              <a:rPr lang="pt-BR" dirty="0"/>
              <a:t>Na ausência de qualquer tratamento, a forma do crânio poderá mudar naturalmente dentro dos primeiros dois anos de vida. </a:t>
            </a:r>
          </a:p>
          <a:p>
            <a:r>
              <a:rPr lang="pt-BR" dirty="0"/>
              <a:t>PD leves melhoram com o tempo e podem resolver-se na idade pré-escolar.</a:t>
            </a:r>
          </a:p>
          <a:p>
            <a:r>
              <a:rPr lang="pt-BR" dirty="0"/>
              <a:t>Nem todos os lactentes posicionados em decúbito dorsal desenvolvem plagiocefalia. </a:t>
            </a:r>
          </a:p>
        </p:txBody>
      </p:sp>
    </p:spTree>
    <p:extLst>
      <p:ext uri="{BB962C8B-B14F-4D97-AF65-F5344CB8AC3E}">
        <p14:creationId xmlns:p14="http://schemas.microsoft.com/office/powerpoint/2010/main" val="17574795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B83DA-1BEC-0B47-8BB0-186A3B00BF90}"/>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D4AC5F3-CB1A-43CE-B884-1495C865A214}"/>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D6937F9F-A135-2442-ABD6-D6AA591FE8AA}"/>
              </a:ext>
            </a:extLst>
          </p:cNvPr>
          <p:cNvPicPr>
            <a:picLocks noChangeAspect="1"/>
          </p:cNvPicPr>
          <p:nvPr/>
        </p:nvPicPr>
        <p:blipFill>
          <a:blip r:embed="rId2"/>
          <a:stretch>
            <a:fillRect/>
          </a:stretch>
        </p:blipFill>
        <p:spPr>
          <a:xfrm>
            <a:off x="3418444" y="0"/>
            <a:ext cx="5355112" cy="6857999"/>
          </a:xfrm>
          <a:prstGeom prst="rect">
            <a:avLst/>
          </a:prstGeom>
        </p:spPr>
      </p:pic>
    </p:spTree>
    <p:extLst>
      <p:ext uri="{BB962C8B-B14F-4D97-AF65-F5344CB8AC3E}">
        <p14:creationId xmlns:p14="http://schemas.microsoft.com/office/powerpoint/2010/main" val="9177170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13625A-F46A-8383-F5FB-008E36A5F151}"/>
              </a:ext>
            </a:extLst>
          </p:cNvPr>
          <p:cNvSpPr>
            <a:spLocks noGrp="1"/>
          </p:cNvSpPr>
          <p:nvPr>
            <p:ph type="title"/>
          </p:nvPr>
        </p:nvSpPr>
        <p:spPr/>
        <p:txBody>
          <a:bodyPr/>
          <a:lstStyle/>
          <a:p>
            <a:r>
              <a:rPr lang="pt-BR" dirty="0"/>
              <a:t>Deformidades cranianas posicionais </a:t>
            </a:r>
          </a:p>
        </p:txBody>
      </p:sp>
      <p:sp>
        <p:nvSpPr>
          <p:cNvPr id="3" name="Espaço Reservado para Conteúdo 2">
            <a:extLst>
              <a:ext uri="{FF2B5EF4-FFF2-40B4-BE49-F238E27FC236}">
                <a16:creationId xmlns:a16="http://schemas.microsoft.com/office/drawing/2014/main" id="{D96BD2FC-FDF0-A04C-4AA2-8700B2463FBC}"/>
              </a:ext>
            </a:extLst>
          </p:cNvPr>
          <p:cNvSpPr>
            <a:spLocks noGrp="1"/>
          </p:cNvSpPr>
          <p:nvPr>
            <p:ph idx="1"/>
          </p:nvPr>
        </p:nvSpPr>
        <p:spPr/>
        <p:txBody>
          <a:bodyPr/>
          <a:lstStyle/>
          <a:p>
            <a:r>
              <a:rPr lang="pt-BR" dirty="0"/>
              <a:t>Perguntas que devemos fazer quando nos deparamos com uma assimetria craniana</a:t>
            </a:r>
          </a:p>
          <a:p>
            <a:pPr lvl="1"/>
            <a:r>
              <a:rPr lang="pt-BR" dirty="0"/>
              <a:t>A assimetria craniana está acima da normalidade?</a:t>
            </a:r>
          </a:p>
          <a:p>
            <a:pPr lvl="1"/>
            <a:r>
              <a:rPr lang="pt-BR" dirty="0"/>
              <a:t>Olhando de cima, é possível perceber um lado diferente do outro?</a:t>
            </a:r>
          </a:p>
          <a:p>
            <a:pPr lvl="1"/>
            <a:r>
              <a:rPr lang="pt-BR" dirty="0"/>
              <a:t>A região frontal e face estão comprometidas?</a:t>
            </a:r>
          </a:p>
          <a:p>
            <a:pPr lvl="1"/>
            <a:r>
              <a:rPr lang="pt-BR" dirty="0"/>
              <a:t>Há desalinhamento das orelhas?</a:t>
            </a:r>
          </a:p>
          <a:p>
            <a:pPr lvl="1"/>
            <a:r>
              <a:rPr lang="pt-BR" dirty="0"/>
              <a:t>Há sinais que sugiram craniossinostose?</a:t>
            </a:r>
          </a:p>
          <a:p>
            <a:pPr lvl="2"/>
            <a:r>
              <a:rPr lang="pt-BR" dirty="0"/>
              <a:t>Comprometimento da órbita unilateralmente</a:t>
            </a:r>
          </a:p>
          <a:p>
            <a:pPr lvl="2"/>
            <a:r>
              <a:rPr lang="pt-BR" dirty="0"/>
              <a:t>Achatamento anterior e posterior do mesmo lado</a:t>
            </a:r>
          </a:p>
        </p:txBody>
      </p:sp>
    </p:spTree>
    <p:extLst>
      <p:ext uri="{BB962C8B-B14F-4D97-AF65-F5344CB8AC3E}">
        <p14:creationId xmlns:p14="http://schemas.microsoft.com/office/powerpoint/2010/main" val="17909424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898372-3952-E3DB-3F8C-4196FBA3444A}"/>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2E4A4460-DBB2-A506-0C68-CA7DF76E420E}"/>
              </a:ext>
            </a:extLst>
          </p:cNvPr>
          <p:cNvSpPr>
            <a:spLocks noGrp="1"/>
          </p:cNvSpPr>
          <p:nvPr>
            <p:ph idx="1"/>
          </p:nvPr>
        </p:nvSpPr>
        <p:spPr/>
        <p:txBody>
          <a:bodyPr/>
          <a:lstStyle/>
          <a:p>
            <a:endParaRPr lang="pt-BR"/>
          </a:p>
        </p:txBody>
      </p:sp>
      <p:pic>
        <p:nvPicPr>
          <p:cNvPr id="1026" name="Picture 2" descr="Captura de Tela 2023-10-09 às 18.15.16">
            <a:extLst>
              <a:ext uri="{FF2B5EF4-FFF2-40B4-BE49-F238E27FC236}">
                <a16:creationId xmlns:a16="http://schemas.microsoft.com/office/drawing/2014/main" id="{84E10B55-7A6C-3A3E-87DB-FB6E467CD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4862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7550CE-CFEB-5855-9604-887DFF05686D}"/>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94DC9CA9-192D-432C-8C8B-0213A05B0C86}"/>
              </a:ext>
            </a:extLst>
          </p:cNvPr>
          <p:cNvSpPr>
            <a:spLocks noGrp="1"/>
          </p:cNvSpPr>
          <p:nvPr>
            <p:ph idx="1"/>
          </p:nvPr>
        </p:nvSpPr>
        <p:spPr/>
        <p:txBody>
          <a:bodyPr/>
          <a:lstStyle/>
          <a:p>
            <a:endParaRPr lang="pt-BR"/>
          </a:p>
        </p:txBody>
      </p:sp>
      <p:pic>
        <p:nvPicPr>
          <p:cNvPr id="2050" name="Picture 2" descr="Captura de Tela 2023-10-09 às 18.15.47 (1)">
            <a:extLst>
              <a:ext uri="{FF2B5EF4-FFF2-40B4-BE49-F238E27FC236}">
                <a16:creationId xmlns:a16="http://schemas.microsoft.com/office/drawing/2014/main" id="{EF6847B6-3801-D0D5-F197-63BA497C2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6340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1068AC-DE96-3550-9E3D-050E8C1EC1B7}"/>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8A19E03F-1653-E40E-997E-55307BBD160D}"/>
              </a:ext>
            </a:extLst>
          </p:cNvPr>
          <p:cNvSpPr>
            <a:spLocks noGrp="1"/>
          </p:cNvSpPr>
          <p:nvPr>
            <p:ph idx="1"/>
          </p:nvPr>
        </p:nvSpPr>
        <p:spPr/>
        <p:txBody>
          <a:bodyPr/>
          <a:lstStyle/>
          <a:p>
            <a:endParaRPr lang="pt-BR"/>
          </a:p>
        </p:txBody>
      </p:sp>
      <p:pic>
        <p:nvPicPr>
          <p:cNvPr id="3074" name="Picture 2" descr="Captura de Tela 2023-10-09 às 18.15.37">
            <a:extLst>
              <a:ext uri="{FF2B5EF4-FFF2-40B4-BE49-F238E27FC236}">
                <a16:creationId xmlns:a16="http://schemas.microsoft.com/office/drawing/2014/main" id="{A8CD38DB-5CAA-41C4-EFC8-1E2CB3EBF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773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B1A08-8969-8236-4C25-AADD2621DC9B}"/>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7C48E8B1-399C-7AB3-D334-DF30DABA99FD}"/>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64D30FB6-677D-DD6C-5FA3-FBAD7CB37D38}"/>
              </a:ext>
            </a:extLst>
          </p:cNvPr>
          <p:cNvPicPr>
            <a:picLocks noChangeAspect="1"/>
          </p:cNvPicPr>
          <p:nvPr/>
        </p:nvPicPr>
        <p:blipFill>
          <a:blip r:embed="rId2"/>
          <a:stretch>
            <a:fillRect/>
          </a:stretch>
        </p:blipFill>
        <p:spPr>
          <a:xfrm>
            <a:off x="3377682" y="0"/>
            <a:ext cx="5296849" cy="6775552"/>
          </a:xfrm>
          <a:prstGeom prst="rect">
            <a:avLst/>
          </a:prstGeom>
        </p:spPr>
      </p:pic>
    </p:spTree>
    <p:extLst>
      <p:ext uri="{BB962C8B-B14F-4D97-AF65-F5344CB8AC3E}">
        <p14:creationId xmlns:p14="http://schemas.microsoft.com/office/powerpoint/2010/main" val="34039555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4C2C9B-94AD-0231-3F86-7B13C1B474A7}"/>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204C985-A38F-F3EE-F09C-9B86AC3C8FC7}"/>
              </a:ext>
            </a:extLst>
          </p:cNvPr>
          <p:cNvSpPr>
            <a:spLocks noGrp="1"/>
          </p:cNvSpPr>
          <p:nvPr>
            <p:ph idx="1"/>
          </p:nvPr>
        </p:nvSpPr>
        <p:spPr/>
        <p:txBody>
          <a:bodyPr/>
          <a:lstStyle/>
          <a:p>
            <a:endParaRPr lang="pt-BR"/>
          </a:p>
        </p:txBody>
      </p:sp>
      <p:pic>
        <p:nvPicPr>
          <p:cNvPr id="4098" name="Picture 2" descr="Captura de Tela 2023-10-09 às 18.15.27">
            <a:extLst>
              <a:ext uri="{FF2B5EF4-FFF2-40B4-BE49-F238E27FC236}">
                <a16:creationId xmlns:a16="http://schemas.microsoft.com/office/drawing/2014/main" id="{76706B92-4801-062C-4D7D-810C6E90B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838" y="223838"/>
            <a:ext cx="6410325" cy="641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1409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FC850-AE67-8A44-AFD2-E72A80191C1C}"/>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F012F9C1-5F2B-D3DC-6383-0A072D19E0A4}"/>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756C81B2-D9E5-F706-89BC-75C26C64ED51}"/>
              </a:ext>
            </a:extLst>
          </p:cNvPr>
          <p:cNvPicPr>
            <a:picLocks noChangeAspect="1"/>
          </p:cNvPicPr>
          <p:nvPr/>
        </p:nvPicPr>
        <p:blipFill>
          <a:blip r:embed="rId2"/>
          <a:stretch>
            <a:fillRect/>
          </a:stretch>
        </p:blipFill>
        <p:spPr>
          <a:xfrm>
            <a:off x="1862357" y="839237"/>
            <a:ext cx="7885650" cy="4823734"/>
          </a:xfrm>
          <a:prstGeom prst="rect">
            <a:avLst/>
          </a:prstGeom>
        </p:spPr>
      </p:pic>
    </p:spTree>
    <p:extLst>
      <p:ext uri="{BB962C8B-B14F-4D97-AF65-F5344CB8AC3E}">
        <p14:creationId xmlns:p14="http://schemas.microsoft.com/office/powerpoint/2010/main" val="37523135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647494-188F-F509-D620-631DCB0CEEDD}"/>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58BC5499-DB0F-FFAA-6966-5D7291C92C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921" y="0"/>
            <a:ext cx="7623765" cy="6857999"/>
          </a:xfrm>
        </p:spPr>
      </p:pic>
    </p:spTree>
    <p:extLst>
      <p:ext uri="{BB962C8B-B14F-4D97-AF65-F5344CB8AC3E}">
        <p14:creationId xmlns:p14="http://schemas.microsoft.com/office/powerpoint/2010/main" val="8293778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419CCA-8321-60DE-3879-004B40E778AB}"/>
              </a:ext>
            </a:extLst>
          </p:cNvPr>
          <p:cNvSpPr>
            <a:spLocks noGrp="1"/>
          </p:cNvSpPr>
          <p:nvPr>
            <p:ph type="title"/>
          </p:nvPr>
        </p:nvSpPr>
        <p:spPr/>
        <p:txBody>
          <a:bodyPr/>
          <a:lstStyle/>
          <a:p>
            <a:r>
              <a:rPr lang="pt-BR" dirty="0"/>
              <a:t>Deformidades cranianas posicionais </a:t>
            </a:r>
          </a:p>
        </p:txBody>
      </p:sp>
      <p:sp>
        <p:nvSpPr>
          <p:cNvPr id="3" name="Espaço Reservado para Conteúdo 2">
            <a:extLst>
              <a:ext uri="{FF2B5EF4-FFF2-40B4-BE49-F238E27FC236}">
                <a16:creationId xmlns:a16="http://schemas.microsoft.com/office/drawing/2014/main" id="{9674CC67-5626-BE89-8FAE-F8C2BADEADE9}"/>
              </a:ext>
            </a:extLst>
          </p:cNvPr>
          <p:cNvSpPr>
            <a:spLocks noGrp="1"/>
          </p:cNvSpPr>
          <p:nvPr>
            <p:ph idx="1"/>
          </p:nvPr>
        </p:nvSpPr>
        <p:spPr/>
        <p:txBody>
          <a:bodyPr>
            <a:normAutofit/>
          </a:bodyPr>
          <a:lstStyle/>
          <a:p>
            <a:r>
              <a:rPr lang="pt-BR" dirty="0"/>
              <a:t>Reposicionamento ativo</a:t>
            </a:r>
          </a:p>
          <a:p>
            <a:pPr lvl="1"/>
            <a:r>
              <a:rPr lang="pt-BR" dirty="0"/>
              <a:t>Vire-o no berço (com os pés onde estava a cabeça e vice-versa)</a:t>
            </a:r>
          </a:p>
          <a:p>
            <a:pPr lvl="1"/>
            <a:r>
              <a:rPr lang="pt-BR" dirty="0"/>
              <a:t>Vire o próprio berço</a:t>
            </a:r>
          </a:p>
          <a:p>
            <a:pPr lvl="1"/>
            <a:r>
              <a:rPr lang="pt-BR" dirty="0"/>
              <a:t>Coloque todos os estímulos sonoros e visuais para o lado que ele não gosta muito de olhar.</a:t>
            </a:r>
          </a:p>
          <a:p>
            <a:pPr lvl="1"/>
            <a:r>
              <a:rPr lang="pt-BR" dirty="0"/>
              <a:t>Posição do colo</a:t>
            </a:r>
          </a:p>
          <a:p>
            <a:r>
              <a:rPr lang="pt-BR" dirty="0" err="1"/>
              <a:t>Tummy</a:t>
            </a:r>
            <a:r>
              <a:rPr lang="pt-BR" dirty="0"/>
              <a:t> Time</a:t>
            </a:r>
          </a:p>
          <a:p>
            <a:pPr lvl="1"/>
            <a:r>
              <a:rPr lang="pt-BR" dirty="0"/>
              <a:t>Deve ser feito com o bebê acordado e sob supervisão de um adulto.</a:t>
            </a:r>
          </a:p>
          <a:p>
            <a:r>
              <a:rPr lang="pt-BR" dirty="0"/>
              <a:t>Fisioterapia</a:t>
            </a:r>
          </a:p>
          <a:p>
            <a:pPr lvl="1"/>
            <a:r>
              <a:rPr lang="pt-BR" dirty="0"/>
              <a:t>Torcicolo congênito </a:t>
            </a:r>
          </a:p>
          <a:p>
            <a:r>
              <a:rPr lang="pt-BR" dirty="0"/>
              <a:t>Órtese craniana</a:t>
            </a:r>
          </a:p>
        </p:txBody>
      </p:sp>
    </p:spTree>
    <p:extLst>
      <p:ext uri="{BB962C8B-B14F-4D97-AF65-F5344CB8AC3E}">
        <p14:creationId xmlns:p14="http://schemas.microsoft.com/office/powerpoint/2010/main" val="15998008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9D6D4-0CA4-1B8C-39C7-03A50159DA23}"/>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E7778150-1B7A-69E9-8D08-6067EC71D3A5}"/>
              </a:ext>
            </a:extLst>
          </p:cNvPr>
          <p:cNvSpPr>
            <a:spLocks noGrp="1"/>
          </p:cNvSpPr>
          <p:nvPr>
            <p:ph idx="1"/>
          </p:nvPr>
        </p:nvSpPr>
        <p:spPr/>
        <p:txBody>
          <a:bodyPr/>
          <a:lstStyle/>
          <a:p>
            <a:endParaRPr lang="pt-BR" dirty="0"/>
          </a:p>
        </p:txBody>
      </p:sp>
      <p:pic>
        <p:nvPicPr>
          <p:cNvPr id="5" name="Imagem 4">
            <a:extLst>
              <a:ext uri="{FF2B5EF4-FFF2-40B4-BE49-F238E27FC236}">
                <a16:creationId xmlns:a16="http://schemas.microsoft.com/office/drawing/2014/main" id="{6AF93728-ED61-3056-F791-0FB69D9EF831}"/>
              </a:ext>
            </a:extLst>
          </p:cNvPr>
          <p:cNvPicPr>
            <a:picLocks noChangeAspect="1"/>
          </p:cNvPicPr>
          <p:nvPr/>
        </p:nvPicPr>
        <p:blipFill>
          <a:blip r:embed="rId2"/>
          <a:stretch>
            <a:fillRect/>
          </a:stretch>
        </p:blipFill>
        <p:spPr>
          <a:xfrm>
            <a:off x="2254018" y="0"/>
            <a:ext cx="7683963" cy="6858000"/>
          </a:xfrm>
          <a:prstGeom prst="rect">
            <a:avLst/>
          </a:prstGeom>
        </p:spPr>
      </p:pic>
    </p:spTree>
    <p:extLst>
      <p:ext uri="{BB962C8B-B14F-4D97-AF65-F5344CB8AC3E}">
        <p14:creationId xmlns:p14="http://schemas.microsoft.com/office/powerpoint/2010/main" val="532832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B9470C-DB3A-268B-B673-FAC4EDAEE6DA}"/>
              </a:ext>
            </a:extLst>
          </p:cNvPr>
          <p:cNvSpPr>
            <a:spLocks noGrp="1"/>
          </p:cNvSpPr>
          <p:nvPr>
            <p:ph type="title"/>
          </p:nvPr>
        </p:nvSpPr>
        <p:spPr/>
        <p:txBody>
          <a:bodyPr/>
          <a:lstStyle/>
          <a:p>
            <a:r>
              <a:rPr lang="pt-BR" dirty="0"/>
              <a:t>Obrigado</a:t>
            </a:r>
          </a:p>
        </p:txBody>
      </p:sp>
      <p:pic>
        <p:nvPicPr>
          <p:cNvPr id="5" name="Espaço Reservado para Conteúdo 4">
            <a:extLst>
              <a:ext uri="{FF2B5EF4-FFF2-40B4-BE49-F238E27FC236}">
                <a16:creationId xmlns:a16="http://schemas.microsoft.com/office/drawing/2014/main" id="{BEB4E16E-02E9-6298-980E-BCE0B3169F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444346" y="1846263"/>
            <a:ext cx="5363633" cy="4022725"/>
          </a:xfrm>
        </p:spPr>
      </p:pic>
    </p:spTree>
    <p:extLst>
      <p:ext uri="{BB962C8B-B14F-4D97-AF65-F5344CB8AC3E}">
        <p14:creationId xmlns:p14="http://schemas.microsoft.com/office/powerpoint/2010/main" val="2964535751"/>
      </p:ext>
    </p:extLst>
  </p:cSld>
  <p:clrMapOvr>
    <a:masterClrMapping/>
  </p:clrMapOvr>
</p:sld>
</file>

<file path=ppt/theme/theme1.xml><?xml version="1.0" encoding="utf-8"?>
<a:theme xmlns:a="http://schemas.openxmlformats.org/drawingml/2006/main" name="Retrospectiva">
  <a:themeElements>
    <a:clrScheme name="Retrospec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8466</TotalTime>
  <Words>3536</Words>
  <Application>Microsoft Office PowerPoint</Application>
  <PresentationFormat>Widescreen</PresentationFormat>
  <Paragraphs>354</Paragraphs>
  <Slides>95</Slides>
  <Notes>0</Notes>
  <HiddenSlides>0</HiddenSlides>
  <MMClips>1</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95</vt:i4>
      </vt:variant>
    </vt:vector>
  </HeadingPairs>
  <TitlesOfParts>
    <vt:vector size="98" baseType="lpstr">
      <vt:lpstr>Calibri</vt:lpstr>
      <vt:lpstr>Calibri Light</vt:lpstr>
      <vt:lpstr>Retrospectiva</vt:lpstr>
      <vt:lpstr>Alterações do Volume e da Forma do Crânio</vt:lpstr>
      <vt:lpstr>Introdução</vt:lpstr>
      <vt:lpstr>Anatomia e Fisiologia do Crescimento do Crânio</vt:lpstr>
      <vt:lpstr>Anatomia e Fisiologia do Crescimento do Crânio</vt:lpstr>
      <vt:lpstr>Anatomia e Fisiologia do Crescimento do Crânio</vt:lpstr>
      <vt:lpstr>Anatomia e Fisiologia do Crescimento do Crânio</vt:lpstr>
      <vt:lpstr>Anatomia e Fisiologia do Crescimento do Crânio</vt:lpstr>
      <vt:lpstr>Anatomia e Fisiologia do Crescimento do Crânio</vt:lpstr>
      <vt:lpstr>Apresentação do PowerPoint</vt:lpstr>
      <vt:lpstr>Apresentação do PowerPoint</vt:lpstr>
      <vt:lpstr>Apresentação do PowerPoint</vt:lpstr>
      <vt:lpstr>Apresentação do PowerPoint</vt:lpstr>
      <vt:lpstr>Apresentação do PowerPoint</vt:lpstr>
      <vt:lpstr>Anatomia e Fisiologia do Crescimento do Crânio</vt:lpstr>
      <vt:lpstr>Anatomia e Fisiologia do Crescimento do Crânio</vt:lpstr>
      <vt:lpstr>Apresentação do PowerPoint</vt:lpstr>
      <vt:lpstr>Macrocefalia </vt:lpstr>
      <vt:lpstr>Megalencefalia</vt:lpstr>
      <vt:lpstr>Apresentação do PowerPoint</vt:lpstr>
      <vt:lpstr>Macrocefalia de Origem não Megalencefálica</vt:lpstr>
      <vt:lpstr>Macrocefalia associada ao alargamento idiopático benigno do espaço subaracnóideo frontal</vt:lpstr>
      <vt:lpstr>Macrocefalia associada ao alargamento idiopático benigno do espaço subaracnóideo frontal</vt:lpstr>
      <vt:lpstr>Macrocefalia associada ao alargamento idiopático benigno do espaço subaracnóideo frontal</vt:lpstr>
      <vt:lpstr>Apresentação do PowerPoint</vt:lpstr>
      <vt:lpstr>Macrocefalia associada ao alargamento idiopático benigno do espaço subaracnóideo frontal</vt:lpstr>
      <vt:lpstr>Hidrocefalia</vt:lpstr>
      <vt:lpstr>Hidrocefalia</vt:lpstr>
      <vt:lpstr>Hidrocefalia</vt:lpstr>
      <vt:lpstr>Hidrocefalia</vt:lpstr>
      <vt:lpstr>Hidrocefalia</vt:lpstr>
      <vt:lpstr>Hidrocefalia</vt:lpstr>
      <vt:lpstr>Hidrocefalia</vt:lpstr>
      <vt:lpstr>Apresentação do PowerPoint</vt:lpstr>
      <vt:lpstr>Apresentação do PowerPoint</vt:lpstr>
      <vt:lpstr>Microcefalia </vt:lpstr>
      <vt:lpstr>Microcefalia</vt:lpstr>
      <vt:lpstr>Apresentação do PowerPoint</vt:lpstr>
      <vt:lpstr>Microcefalia</vt:lpstr>
      <vt:lpstr>Apresentação do PowerPoint</vt:lpstr>
      <vt:lpstr>Microcefalia</vt:lpstr>
      <vt:lpstr>Microcefalia</vt:lpstr>
      <vt:lpstr>Microcefalia</vt:lpstr>
      <vt:lpstr>Microcefalia</vt:lpstr>
      <vt:lpstr>Microcefalia</vt:lpstr>
      <vt:lpstr>Microcefalia Vera</vt:lpstr>
      <vt:lpstr>Microcefalia Vera</vt:lpstr>
      <vt:lpstr>Microcefalia Vera</vt:lpstr>
      <vt:lpstr>Apresentação do PowerPoint</vt:lpstr>
      <vt:lpstr>Apresentação do PowerPoint</vt:lpstr>
      <vt:lpstr>Apresentação do PowerPoint</vt:lpstr>
      <vt:lpstr>Microcefalia sindrômica</vt:lpstr>
      <vt:lpstr>Microcefalia sindrômica</vt:lpstr>
      <vt:lpstr>Apresentação do PowerPoint</vt:lpstr>
      <vt:lpstr>Apresentação do PowerPoint</vt:lpstr>
      <vt:lpstr>Apresentação do PowerPoint</vt:lpstr>
      <vt:lpstr>Apresentação do PowerPoint</vt:lpstr>
      <vt:lpstr>Distúrbios do espectro alcoólico fetal</vt:lpstr>
      <vt:lpstr>Distúrbios do espectro alcoólico fetal</vt:lpstr>
      <vt:lpstr>Distúrbios do espectro alcoólico fetal</vt:lpstr>
      <vt:lpstr>Distúrbios do espectro alcoólico fetal</vt:lpstr>
      <vt:lpstr>Distúrbios do espectro alcoólico fetal</vt:lpstr>
      <vt:lpstr>Distúrbios do espectro alcoólico fetal</vt:lpstr>
      <vt:lpstr>Microcefalia metabólica </vt:lpstr>
      <vt:lpstr>Síndrome de fenilcetonúria materna</vt:lpstr>
      <vt:lpstr>Deficiência de serina</vt:lpstr>
      <vt:lpstr>Microcefalia letal Amish</vt:lpstr>
      <vt:lpstr>Craniossinostose</vt:lpstr>
      <vt:lpstr>Craniossinostose</vt:lpstr>
      <vt:lpstr>Apresentação do PowerPoint</vt:lpstr>
      <vt:lpstr>Craniossinostose</vt:lpstr>
      <vt:lpstr>Craniossinostose</vt:lpstr>
      <vt:lpstr>Apresentação do PowerPoint</vt:lpstr>
      <vt:lpstr>Apresentação do PowerPoint</vt:lpstr>
      <vt:lpstr>Apresentação do PowerPoint</vt:lpstr>
      <vt:lpstr>Apresentação do PowerPoint</vt:lpstr>
      <vt:lpstr>Radiografia </vt:lpstr>
      <vt:lpstr>Imagem de Ressonância Magnética</vt:lpstr>
      <vt:lpstr>Ultrassonografia Transfontanela</vt:lpstr>
      <vt:lpstr>TC com reconstrução 3D</vt:lpstr>
      <vt:lpstr>Apresentação do PowerPoint</vt:lpstr>
      <vt:lpstr>TC com reconstrução 3D</vt:lpstr>
      <vt:lpstr>Deformidades cranianas posicionais </vt:lpstr>
      <vt:lpstr>Deformidades cranianas posicionais </vt:lpstr>
      <vt:lpstr>Deformidades cranianas posicionais </vt:lpstr>
      <vt:lpstr>Apresentação do PowerPoint</vt:lpstr>
      <vt:lpstr>Deformidades cranianas posicionais </vt:lpstr>
      <vt:lpstr>Apresentação do PowerPoint</vt:lpstr>
      <vt:lpstr>Apresentação do PowerPoint</vt:lpstr>
      <vt:lpstr>Apresentação do PowerPoint</vt:lpstr>
      <vt:lpstr>Apresentação do PowerPoint</vt:lpstr>
      <vt:lpstr>Apresentação do PowerPoint</vt:lpstr>
      <vt:lpstr>Apresentação do PowerPoint</vt:lpstr>
      <vt:lpstr>Deformidades cranianas posicionais </vt:lpstr>
      <vt:lpstr>Apresentação do PowerPoint</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User</dc:creator>
  <cp:lastModifiedBy>User</cp:lastModifiedBy>
  <cp:revision>56</cp:revision>
  <cp:lastPrinted>2024-01-11T05:04:34Z</cp:lastPrinted>
  <dcterms:created xsi:type="dcterms:W3CDTF">2023-12-26T12:31:21Z</dcterms:created>
  <dcterms:modified xsi:type="dcterms:W3CDTF">2024-01-11T22:39:23Z</dcterms:modified>
</cp:coreProperties>
</file>