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77" r:id="rId3"/>
    <p:sldId id="278" r:id="rId4"/>
    <p:sldId id="279" r:id="rId5"/>
    <p:sldId id="280" r:id="rId6"/>
    <p:sldId id="276" r:id="rId7"/>
    <p:sldId id="257" r:id="rId8"/>
    <p:sldId id="259" r:id="rId9"/>
    <p:sldId id="267" r:id="rId10"/>
    <p:sldId id="269" r:id="rId11"/>
    <p:sldId id="270" r:id="rId12"/>
    <p:sldId id="271" r:id="rId13"/>
    <p:sldId id="273" r:id="rId14"/>
    <p:sldId id="274" r:id="rId15"/>
    <p:sldId id="275" r:id="rId16"/>
    <p:sldId id="261" r:id="rId17"/>
    <p:sldId id="266" r:id="rId18"/>
    <p:sldId id="281" r:id="rId19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sto M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E5CA"/>
          </a:solidFill>
        </a:fill>
      </a:tcStyle>
    </a:wholeTbl>
    <a:band2H>
      <a:tcTxStyle/>
      <a:tcStyle>
        <a:tcBdr/>
        <a:fill>
          <a:solidFill>
            <a:srgbClr val="ECF2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DF4"/>
          </a:solidFill>
        </a:fill>
      </a:tcStyle>
    </a:wholeTbl>
    <a:band2H>
      <a:tcTxStyle/>
      <a:tcStyle>
        <a:tcBdr/>
        <a:fill>
          <a:solidFill>
            <a:srgbClr val="E7EF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CCF3"/>
          </a:solidFill>
        </a:fill>
      </a:tcStyle>
    </a:wholeTbl>
    <a:band2H>
      <a:tcTxStyle/>
      <a:tcStyle>
        <a:tcBdr/>
        <a:fill>
          <a:solidFill>
            <a:srgbClr val="EDE7F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2450" autoAdjust="0"/>
  </p:normalViewPr>
  <p:slideViewPr>
    <p:cSldViewPr snapToGrid="0" snapToObjects="1">
      <p:cViewPr varScale="1">
        <p:scale>
          <a:sx n="75" d="100"/>
          <a:sy n="75" d="100"/>
        </p:scale>
        <p:origin x="7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sto MT"/>
      </a:defRPr>
    </a:lvl1pPr>
    <a:lvl2pPr indent="228600" latinLnBrk="0">
      <a:defRPr sz="1200">
        <a:latin typeface="+mn-lt"/>
        <a:ea typeface="+mn-ea"/>
        <a:cs typeface="+mn-cs"/>
        <a:sym typeface="Calisto MT"/>
      </a:defRPr>
    </a:lvl2pPr>
    <a:lvl3pPr indent="457200" latinLnBrk="0">
      <a:defRPr sz="1200">
        <a:latin typeface="+mn-lt"/>
        <a:ea typeface="+mn-ea"/>
        <a:cs typeface="+mn-cs"/>
        <a:sym typeface="Calisto MT"/>
      </a:defRPr>
    </a:lvl3pPr>
    <a:lvl4pPr indent="685800" latinLnBrk="0">
      <a:defRPr sz="1200">
        <a:latin typeface="+mn-lt"/>
        <a:ea typeface="+mn-ea"/>
        <a:cs typeface="+mn-cs"/>
        <a:sym typeface="Calisto MT"/>
      </a:defRPr>
    </a:lvl4pPr>
    <a:lvl5pPr indent="914400" latinLnBrk="0">
      <a:defRPr sz="1200">
        <a:latin typeface="+mn-lt"/>
        <a:ea typeface="+mn-ea"/>
        <a:cs typeface="+mn-cs"/>
        <a:sym typeface="Calisto MT"/>
      </a:defRPr>
    </a:lvl5pPr>
    <a:lvl6pPr indent="1143000" latinLnBrk="0">
      <a:defRPr sz="1200">
        <a:latin typeface="+mn-lt"/>
        <a:ea typeface="+mn-ea"/>
        <a:cs typeface="+mn-cs"/>
        <a:sym typeface="Calisto MT"/>
      </a:defRPr>
    </a:lvl6pPr>
    <a:lvl7pPr indent="1371600" latinLnBrk="0">
      <a:defRPr sz="1200">
        <a:latin typeface="+mn-lt"/>
        <a:ea typeface="+mn-ea"/>
        <a:cs typeface="+mn-cs"/>
        <a:sym typeface="Calisto MT"/>
      </a:defRPr>
    </a:lvl7pPr>
    <a:lvl8pPr indent="1600200" latinLnBrk="0">
      <a:defRPr sz="1200">
        <a:latin typeface="+mn-lt"/>
        <a:ea typeface="+mn-ea"/>
        <a:cs typeface="+mn-cs"/>
        <a:sym typeface="Calisto MT"/>
      </a:defRPr>
    </a:lvl8pPr>
    <a:lvl9pPr indent="1828800" latinLnBrk="0">
      <a:defRPr sz="1200">
        <a:latin typeface="+mn-lt"/>
        <a:ea typeface="+mn-ea"/>
        <a:cs typeface="+mn-cs"/>
        <a:sym typeface="Calisto M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3" name="Nível de Corpo Um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o do Título"/>
          <p:cNvSpPr txBox="1">
            <a:spLocks noGrp="1"/>
          </p:cNvSpPr>
          <p:nvPr>
            <p:ph type="title"/>
          </p:nvPr>
        </p:nvSpPr>
        <p:spPr>
          <a:xfrm>
            <a:off x="457198" y="381000"/>
            <a:ext cx="3509687" cy="2209801"/>
          </a:xfrm>
          <a:prstGeom prst="rect">
            <a:avLst/>
          </a:prstGeom>
        </p:spPr>
        <p:txBody>
          <a:bodyPr lIns="45718" tIns="45718" rIns="45718" bIns="45718"/>
          <a:lstStyle>
            <a:lvl1pPr algn="l">
              <a:defRPr sz="4400"/>
            </a:lvl1pPr>
          </a:lstStyle>
          <a:p>
            <a:r>
              <a:t>Texto do Título</a:t>
            </a:r>
          </a:p>
        </p:txBody>
      </p:sp>
      <p:sp>
        <p:nvSpPr>
          <p:cNvPr id="101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5029200" y="273050"/>
            <a:ext cx="3657600" cy="585311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1pPr>
            <a:lvl2pPr marL="719455" indent="-370204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2pPr>
            <a:lvl3pPr marL="1112659" indent="-426861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3pPr>
            <a:lvl4pPr marL="1446387" indent="-411337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4pPr>
            <a:lvl5pPr marL="1798459" indent="-426859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57196" y="2649071"/>
            <a:ext cx="3509686" cy="3388195"/>
          </a:xfrm>
          <a:prstGeom prst="rect">
            <a:avLst/>
          </a:prstGeom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o do Título"/>
          <p:cNvSpPr txBox="1">
            <a:spLocks noGrp="1"/>
          </p:cNvSpPr>
          <p:nvPr>
            <p:ph type="title"/>
          </p:nvPr>
        </p:nvSpPr>
        <p:spPr>
          <a:xfrm>
            <a:off x="5051425" y="381000"/>
            <a:ext cx="3635375" cy="2209801"/>
          </a:xfrm>
          <a:prstGeom prst="rect">
            <a:avLst/>
          </a:prstGeom>
        </p:spPr>
        <p:txBody>
          <a:bodyPr lIns="45718" tIns="45718" rIns="45718" bIns="45718"/>
          <a:lstStyle>
            <a:lvl1pPr algn="l">
              <a:defRPr sz="4400">
                <a:solidFill>
                  <a:srgbClr val="000000"/>
                </a:solidFill>
              </a:defRPr>
            </a:lvl1pPr>
          </a:lstStyle>
          <a:p>
            <a:r>
              <a:t>Texto do Título</a:t>
            </a:r>
          </a:p>
        </p:txBody>
      </p:sp>
      <p:sp>
        <p:nvSpPr>
          <p:cNvPr id="111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5051425" y="2649070"/>
            <a:ext cx="3635375" cy="3505670"/>
          </a:xfrm>
          <a:prstGeom prst="rect">
            <a:avLst/>
          </a:prstGeom>
        </p:spPr>
        <p:txBody>
          <a:bodyPr lIns="45718" tIns="45718" rIns="45718" bIns="45718"/>
          <a:lstStyle>
            <a:lvl1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1pPr>
            <a:lvl2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2pPr>
            <a:lvl3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3pPr>
            <a:lvl4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4pPr>
            <a:lvl5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12" name="Picture Placeholder 8"/>
          <p:cNvSpPr>
            <a:spLocks noGrp="1"/>
          </p:cNvSpPr>
          <p:nvPr>
            <p:ph type="pic" sz="half" idx="21"/>
          </p:nvPr>
        </p:nvSpPr>
        <p:spPr>
          <a:xfrm>
            <a:off x="228600" y="1143000"/>
            <a:ext cx="4267200" cy="4267200"/>
          </a:xfrm>
          <a:prstGeom prst="rect">
            <a:avLst/>
          </a:prstGeom>
          <a:ln w="28575">
            <a:solidFill>
              <a:schemeClr val="accent1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Pictures with Capti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o do Título"/>
          <p:cNvSpPr txBox="1">
            <a:spLocks noGrp="1"/>
          </p:cNvSpPr>
          <p:nvPr>
            <p:ph type="title"/>
          </p:nvPr>
        </p:nvSpPr>
        <p:spPr>
          <a:xfrm>
            <a:off x="5051425" y="381000"/>
            <a:ext cx="3635375" cy="2209801"/>
          </a:xfrm>
          <a:prstGeom prst="rect">
            <a:avLst/>
          </a:prstGeom>
        </p:spPr>
        <p:txBody>
          <a:bodyPr lIns="45718" tIns="45718" rIns="45718" bIns="45718"/>
          <a:lstStyle>
            <a:lvl1pPr algn="l">
              <a:defRPr sz="4400">
                <a:solidFill>
                  <a:srgbClr val="000000"/>
                </a:solidFill>
              </a:defRPr>
            </a:lvl1pPr>
          </a:lstStyle>
          <a:p>
            <a:r>
              <a:t>Texto do Título</a:t>
            </a:r>
          </a:p>
        </p:txBody>
      </p:sp>
      <p:sp>
        <p:nvSpPr>
          <p:cNvPr id="121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5051425" y="2649070"/>
            <a:ext cx="3635375" cy="3505670"/>
          </a:xfrm>
          <a:prstGeom prst="rect">
            <a:avLst/>
          </a:prstGeom>
        </p:spPr>
        <p:txBody>
          <a:bodyPr lIns="45718" tIns="45718" rIns="45718" bIns="45718"/>
          <a:lstStyle>
            <a:lvl1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1pPr>
            <a:lvl2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2pPr>
            <a:lvl3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3pPr>
            <a:lvl4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4pPr>
            <a:lvl5pPr algn="l">
              <a:spcBef>
                <a:spcPts val="600"/>
              </a:spcBef>
              <a:defRPr sz="2000"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22" name="Picture Placeholder 8"/>
          <p:cNvSpPr>
            <a:spLocks noGrp="1"/>
          </p:cNvSpPr>
          <p:nvPr>
            <p:ph type="pic" sz="quarter" idx="21"/>
          </p:nvPr>
        </p:nvSpPr>
        <p:spPr>
          <a:xfrm>
            <a:off x="990600" y="2590800"/>
            <a:ext cx="3505200" cy="3505200"/>
          </a:xfrm>
          <a:prstGeom prst="rect">
            <a:avLst/>
          </a:prstGeom>
          <a:ln w="28575">
            <a:solidFill>
              <a:schemeClr val="accent1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3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2479675" y="1260475"/>
            <a:ext cx="1254129" cy="1254129"/>
          </a:xfrm>
          <a:prstGeom prst="rect">
            <a:avLst/>
          </a:prstGeom>
          <a:ln w="28575">
            <a:solidFill>
              <a:schemeClr val="accent1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4" name="Picture Placeholder 8"/>
          <p:cNvSpPr>
            <a:spLocks noGrp="1"/>
          </p:cNvSpPr>
          <p:nvPr>
            <p:ph type="pic" sz="quarter" idx="23"/>
          </p:nvPr>
        </p:nvSpPr>
        <p:spPr>
          <a:xfrm>
            <a:off x="269875" y="762000"/>
            <a:ext cx="2092326" cy="2092326"/>
          </a:xfrm>
          <a:prstGeom prst="rect">
            <a:avLst/>
          </a:prstGeom>
          <a:ln w="28575">
            <a:solidFill>
              <a:schemeClr val="accent1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133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457200" y="2568387"/>
            <a:ext cx="8228015" cy="3468879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1pPr>
            <a:lvl2pPr marL="719455" indent="-370204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2pPr>
            <a:lvl3pPr marL="1112659" indent="-426861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3pPr>
            <a:lvl4pPr marL="1446387" indent="-411337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4pPr>
            <a:lvl5pPr marL="1798459" indent="-426859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o do Título"/>
          <p:cNvSpPr txBox="1">
            <a:spLocks noGrp="1"/>
          </p:cNvSpPr>
          <p:nvPr>
            <p:ph type="title"/>
          </p:nvPr>
        </p:nvSpPr>
        <p:spPr>
          <a:xfrm>
            <a:off x="7086600" y="274638"/>
            <a:ext cx="1524000" cy="5851527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142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457200" y="416859"/>
            <a:ext cx="6019800" cy="561564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1pPr>
            <a:lvl2pPr marL="719455" indent="-370204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2pPr>
            <a:lvl3pPr marL="1112659" indent="-426861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3pPr>
            <a:lvl4pPr marL="1446387" indent="-411337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4pPr>
            <a:lvl5pPr marL="1798459" indent="-426859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4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losing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22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739775" y="2770094"/>
            <a:ext cx="7662865" cy="3267172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1pPr>
            <a:lvl2pPr marL="719455" indent="-370204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2pPr>
            <a:lvl3pPr marL="1112659" indent="-426861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3pPr>
            <a:lvl4pPr marL="1446387" indent="-411337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4pPr>
            <a:lvl5pPr marL="1798459" indent="-426859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 sz="2200"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236694"/>
            <a:ext cx="6400800" cy="1362078"/>
          </a:xfrm>
          <a:prstGeom prst="rect">
            <a:avLst/>
          </a:prstGeom>
        </p:spPr>
        <p:txBody>
          <a:bodyPr lIns="45718" tIns="45718" rIns="45718" bIns="45718"/>
          <a:lstStyle>
            <a:lvl1pPr algn="r"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31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676399" y="3609695"/>
            <a:ext cx="5181602" cy="1500190"/>
          </a:xfrm>
          <a:prstGeom prst="rect">
            <a:avLst/>
          </a:prstGeom>
        </p:spPr>
        <p:txBody>
          <a:bodyPr lIns="45718" tIns="45718" rIns="45718" bIns="45718"/>
          <a:lstStyle>
            <a:lvl1pPr algn="r"/>
            <a:lvl2pPr algn="r"/>
            <a:lvl3pPr algn="r"/>
            <a:lvl4pPr algn="r"/>
            <a:lvl5pPr algn="r"/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40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740662" y="2784475"/>
            <a:ext cx="3767333" cy="3252788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1pPr>
            <a:lvl2pPr marL="6858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2pPr>
            <a:lvl3pPr marL="10350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3pPr>
            <a:lvl4pPr marL="13716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4pPr>
            <a:lvl5pPr marL="17208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49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740662" y="2232211"/>
            <a:ext cx="3767333" cy="762003"/>
          </a:xfrm>
          <a:prstGeom prst="rect">
            <a:avLst/>
          </a:prstGeom>
        </p:spPr>
        <p:txBody>
          <a:bodyPr lIns="45718" tIns="45718" rIns="45718" bIns="45718" anchor="b"/>
          <a:lstStyle>
            <a:lvl1pPr>
              <a:lnSpc>
                <a:spcPts val="2600"/>
              </a:lnSpc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1pPr>
            <a:lvl2pPr>
              <a:lnSpc>
                <a:spcPts val="2600"/>
              </a:lnSpc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2pPr>
            <a:lvl3pPr>
              <a:lnSpc>
                <a:spcPts val="2600"/>
              </a:lnSpc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3pPr>
            <a:lvl4pPr>
              <a:lnSpc>
                <a:spcPts val="2600"/>
              </a:lnSpc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4pPr>
            <a:lvl5pPr>
              <a:lnSpc>
                <a:spcPts val="2600"/>
              </a:lnSpc>
              <a:spcBef>
                <a:spcPts val="0"/>
              </a:spcBef>
              <a:defRPr sz="2400" b="1">
                <a:solidFill>
                  <a:schemeClr val="accent1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31578" y="2232211"/>
            <a:ext cx="3767331" cy="762003"/>
          </a:xfrm>
          <a:prstGeom prst="rect">
            <a:avLst/>
          </a:prstGeom>
        </p:spPr>
        <p:txBody>
          <a:bodyPr lIns="45718" tIns="45718" rIns="45718" bIns="45718" anchor="b"/>
          <a:lstStyle/>
          <a:p>
            <a:endParaRPr/>
          </a:p>
        </p:txBody>
      </p:sp>
      <p:sp>
        <p:nvSpPr>
          <p:cNvPr id="5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 Content, Top and Bottom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59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762000" y="2784475"/>
            <a:ext cx="7656512" cy="1554481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1pPr>
            <a:lvl2pPr marL="6858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2pPr>
            <a:lvl3pPr marL="10350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3pPr>
            <a:lvl4pPr marL="13716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4pPr>
            <a:lvl5pPr marL="17208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Conten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68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636008" y="2784475"/>
            <a:ext cx="3767331" cy="1554481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1pPr>
            <a:lvl2pPr marL="6858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2pPr>
            <a:lvl3pPr marL="10350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3pPr>
            <a:lvl4pPr marL="13716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4pPr>
            <a:lvl5pPr marL="17208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9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 Conten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77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636008" y="2784475"/>
            <a:ext cx="3767331" cy="1554481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1pPr>
            <a:lvl2pPr marL="6858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2pPr>
            <a:lvl3pPr marL="10350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3pPr>
            <a:lvl4pPr marL="1371600" indent="-3365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4pPr>
            <a:lvl5pPr marL="1720850" indent="-349250" algn="l">
              <a:spcBef>
                <a:spcPts val="2000"/>
              </a:spcBef>
              <a:buClr>
                <a:schemeClr val="accent1"/>
              </a:buClr>
              <a:buSzPct val="90000"/>
              <a:buChar char="S"/>
              <a:defRPr>
                <a:solidFill>
                  <a:srgbClr val="595959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o do Título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 lIns="45718" tIns="45718" rIns="45718" bIns="45718" anchor="ctr"/>
          <a:lstStyle>
            <a:lvl1pPr>
              <a:defRPr sz="4600"/>
            </a:lvl1pPr>
          </a:lstStyle>
          <a:p>
            <a:r>
              <a:t>Texto do Título</a:t>
            </a:r>
          </a:p>
        </p:txBody>
      </p:sp>
      <p:sp>
        <p:nvSpPr>
          <p:cNvPr id="86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/>
          <p:nvPr/>
        </p:nvSpPr>
        <p:spPr>
          <a:xfrm>
            <a:off x="8292817" y="5804646"/>
            <a:ext cx="376139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4400">
                <a:solidFill>
                  <a:schemeClr val="accent1"/>
                </a:solidFill>
                <a:latin typeface="Wingdings"/>
                <a:ea typeface="Wingdings"/>
                <a:cs typeface="Wingdings"/>
                <a:sym typeface="Wingdings"/>
              </a:defRPr>
            </a:lvl1pPr>
          </a:lstStyle>
          <a:p>
            <a:r>
              <a:t>S</a:t>
            </a:r>
          </a:p>
        </p:txBody>
      </p:sp>
      <p:sp>
        <p:nvSpPr>
          <p:cNvPr id="3" name="Texto do Título"/>
          <p:cNvSpPr txBox="1">
            <a:spLocks noGrp="1"/>
          </p:cNvSpPr>
          <p:nvPr>
            <p:ph type="title"/>
          </p:nvPr>
        </p:nvSpPr>
        <p:spPr>
          <a:xfrm>
            <a:off x="457198" y="1295400"/>
            <a:ext cx="8228015" cy="19272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Texto do Título</a:t>
            </a:r>
          </a:p>
        </p:txBody>
      </p:sp>
      <p:sp>
        <p:nvSpPr>
          <p:cNvPr id="4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457198" y="3307974"/>
            <a:ext cx="8228015" cy="10668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4450081" y="6419961"/>
            <a:ext cx="243837" cy="2379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ctr">
              <a:defRPr sz="1100" b="1">
                <a:solidFill>
                  <a:srgbClr val="808080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9pPr>
    </p:titleStyle>
    <p:bodyStyle>
      <a:lvl1pPr marL="0" marR="0" indent="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1pPr>
      <a:lvl2pPr marL="0" marR="0" indent="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2pPr>
      <a:lvl3pPr marL="0" marR="0" indent="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3pPr>
      <a:lvl4pPr marL="0" marR="0" indent="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4pPr>
      <a:lvl5pPr marL="0" marR="0" indent="0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5pPr>
      <a:lvl6pPr marL="2055811" marR="0" indent="-344486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90000"/>
        <a:buFontTx/>
        <a:buChar char="•"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6pPr>
      <a:lvl7pPr marL="2398711" marR="0" indent="-344486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90000"/>
        <a:buFontTx/>
        <a:buChar char="•"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7pPr>
      <a:lvl8pPr marL="2743199" marR="0" indent="-344486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90000"/>
        <a:buFontTx/>
        <a:buChar char="•"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8pPr>
      <a:lvl9pPr marL="3087686" marR="0" indent="-344486" algn="ctr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90000"/>
        <a:buFontTx/>
        <a:buChar char="•"/>
        <a:tabLst/>
        <a:defRPr sz="1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sto MT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sto M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lo.br/j/anp/a/kFCt4Br3MxbfFFd6zq5LjXK/abstract/?lang=pt" TargetMode="External"/><Relationship Id="rId2" Type="http://schemas.openxmlformats.org/officeDocument/2006/relationships/hyperlink" Target="https://www.scielo.br/j/anp/a/pCNw8Dkyms3GXXrtgkmp6NM/?lang=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hs-headache.org/wp-content/uploads/2021/03/ICHD-3-Brazilian-Portuguese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ítulo 1"/>
          <p:cNvSpPr txBox="1"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04672">
              <a:defRPr sz="2500"/>
            </a:pPr>
            <a:br>
              <a:rPr dirty="0"/>
            </a:br>
            <a:r>
              <a:rPr sz="2100" dirty="0"/>
              <a:t>DISTÚRBIOS SENSORIAIS, MOTORES E LOCOMOÇÃO</a:t>
            </a:r>
            <a:br>
              <a:rPr sz="2100" dirty="0"/>
            </a:br>
            <a:r>
              <a:rPr dirty="0" err="1"/>
              <a:t>Habilidades</a:t>
            </a:r>
            <a:r>
              <a:rPr dirty="0"/>
              <a:t> </a:t>
            </a:r>
            <a:r>
              <a:rPr dirty="0" err="1"/>
              <a:t>Clínicas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Neurologia</a:t>
            </a:r>
            <a:endParaRPr dirty="0"/>
          </a:p>
        </p:txBody>
      </p:sp>
      <p:sp>
        <p:nvSpPr>
          <p:cNvPr id="160" name="Subtítulo 2"/>
          <p:cNvSpPr txBox="1">
            <a:spLocks noGrp="1"/>
          </p:cNvSpPr>
          <p:nvPr>
            <p:ph type="subTitle" sz="quarter" idx="1"/>
          </p:nvPr>
        </p:nvSpPr>
        <p:spPr>
          <a:xfrm>
            <a:off x="457198" y="2904754"/>
            <a:ext cx="8228015" cy="147002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 sz="1600"/>
            </a:pPr>
            <a:r>
              <a:rPr dirty="0" err="1"/>
              <a:t>Docentes</a:t>
            </a:r>
            <a:r>
              <a:rPr dirty="0"/>
              <a:t> </a:t>
            </a:r>
          </a:p>
          <a:p>
            <a:pPr>
              <a:lnSpc>
                <a:spcPct val="90000"/>
              </a:lnSpc>
              <a:defRPr sz="1600"/>
            </a:pPr>
            <a:r>
              <a:rPr dirty="0"/>
              <a:t>Prof </a:t>
            </a:r>
            <a:r>
              <a:rPr dirty="0" err="1"/>
              <a:t>Dr</a:t>
            </a:r>
            <a:r>
              <a:rPr dirty="0"/>
              <a:t> Emanuel Sousa </a:t>
            </a:r>
          </a:p>
          <a:p>
            <a:pPr>
              <a:lnSpc>
                <a:spcPct val="90000"/>
              </a:lnSpc>
              <a:defRPr sz="1600"/>
            </a:pPr>
            <a:r>
              <a:rPr lang="pt-BR" dirty="0"/>
              <a:t>Prof. Bruna</a:t>
            </a:r>
            <a:endParaRPr dirty="0"/>
          </a:p>
          <a:p>
            <a:pPr>
              <a:lnSpc>
                <a:spcPct val="90000"/>
              </a:lnSpc>
              <a:defRPr sz="1600"/>
            </a:pPr>
            <a:r>
              <a:rPr lang="pt-BR" dirty="0" err="1"/>
              <a:t>Prof</a:t>
            </a:r>
            <a:r>
              <a:rPr lang="pt-BR" dirty="0"/>
              <a:t> Marina Tuma </a:t>
            </a:r>
          </a:p>
          <a:p>
            <a:pPr>
              <a:lnSpc>
                <a:spcPct val="90000"/>
              </a:lnSpc>
              <a:defRPr sz="1600"/>
            </a:pPr>
            <a:r>
              <a:rPr lang="pt-BR" dirty="0" err="1"/>
              <a:t>Prof</a:t>
            </a:r>
            <a:r>
              <a:rPr lang="pt-BR" dirty="0"/>
              <a:t> Yago Castro </a:t>
            </a:r>
          </a:p>
          <a:p>
            <a:pPr>
              <a:lnSpc>
                <a:spcPct val="90000"/>
              </a:lnSpc>
              <a:defRPr sz="1600"/>
            </a:pPr>
            <a:r>
              <a:rPr lang="pt-BR" dirty="0" err="1"/>
              <a:t>Prof</a:t>
            </a:r>
            <a:r>
              <a:rPr lang="pt-BR" dirty="0"/>
              <a:t>  Sérgio</a:t>
            </a:r>
            <a:endParaRPr dirty="0"/>
          </a:p>
        </p:txBody>
      </p:sp>
      <p:pic>
        <p:nvPicPr>
          <p:cNvPr id="161" name="officeArt object" descr="officeArt objec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04800"/>
            <a:ext cx="4191000" cy="762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C677FEF2-D097-F3E2-1A1C-261942ACE9EA}"/>
              </a:ext>
            </a:extLst>
          </p:cNvPr>
          <p:cNvSpPr txBox="1">
            <a:spLocks/>
          </p:cNvSpPr>
          <p:nvPr/>
        </p:nvSpPr>
        <p:spPr>
          <a:xfrm>
            <a:off x="457198" y="6122988"/>
            <a:ext cx="8228015" cy="1470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5pPr>
            <a:lvl6pPr marL="2055811" marR="0" indent="-344486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90000"/>
              <a:buFontTx/>
              <a:buChar char="•"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6pPr>
            <a:lvl7pPr marL="2398711" marR="0" indent="-344486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90000"/>
              <a:buFontTx/>
              <a:buChar char="•"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7pPr>
            <a:lvl8pPr marL="2743199" marR="0" indent="-344486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90000"/>
              <a:buFontTx/>
              <a:buChar char="•"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8pPr>
            <a:lvl9pPr marL="3087686" marR="0" indent="-344486" algn="ctr" defTabSz="914400" rtl="0" latinLnBrk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90000"/>
              <a:buFontTx/>
              <a:buChar char="•"/>
              <a:tabLst/>
              <a:defRPr sz="18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9pPr>
          </a:lstStyle>
          <a:p>
            <a:pPr hangingPunct="1">
              <a:lnSpc>
                <a:spcPct val="90000"/>
              </a:lnSpc>
              <a:defRPr sz="1600"/>
            </a:pPr>
            <a:r>
              <a:rPr lang="pt-BR" sz="1600" dirty="0">
                <a:solidFill>
                  <a:schemeClr val="tx1"/>
                </a:solidFill>
              </a:rPr>
              <a:t>Belém</a:t>
            </a:r>
          </a:p>
          <a:p>
            <a:pPr hangingPunct="1">
              <a:lnSpc>
                <a:spcPct val="90000"/>
              </a:lnSpc>
              <a:defRPr sz="1600"/>
            </a:pPr>
            <a:r>
              <a:rPr lang="pt-BR" sz="1600" dirty="0">
                <a:solidFill>
                  <a:schemeClr val="tx1"/>
                </a:solidFill>
              </a:rPr>
              <a:t>2025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Dinâmica</a:t>
            </a:r>
            <a:endParaRPr dirty="0"/>
          </a:p>
        </p:txBody>
      </p:sp>
      <p:sp>
        <p:nvSpPr>
          <p:cNvPr id="164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360218" y="2655456"/>
            <a:ext cx="8437418" cy="389393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Ambulatório:</a:t>
            </a:r>
            <a:r>
              <a:rPr lang="pt-BR" sz="2000" b="1" dirty="0">
                <a:solidFill>
                  <a:schemeClr val="tx1"/>
                </a:solidFill>
              </a:rPr>
              <a:t> </a:t>
            </a:r>
          </a:p>
          <a:p>
            <a:pPr lvl="1">
              <a:buFont typeface="Wingdings" panose="05000000000000000000" pitchFamily="2" charset="2"/>
              <a:buChar char="§"/>
              <a:defRPr sz="2000"/>
            </a:pPr>
            <a:r>
              <a:rPr lang="pt-BR" sz="2000" b="1" dirty="0">
                <a:solidFill>
                  <a:schemeClr val="tx1"/>
                </a:solidFill>
              </a:rPr>
              <a:t>Atendimento de pacientes e discussão dos casos;</a:t>
            </a:r>
          </a:p>
          <a:p>
            <a:pPr lvl="1">
              <a:buFont typeface="Wingdings" panose="05000000000000000000" pitchFamily="2" charset="2"/>
              <a:buChar char="§"/>
              <a:defRPr sz="2000"/>
            </a:pPr>
            <a:r>
              <a:rPr lang="pt-BR" sz="2000" b="1" dirty="0">
                <a:solidFill>
                  <a:schemeClr val="tx1"/>
                </a:solidFill>
              </a:rPr>
              <a:t>4 pacientes : 2 pacientes primeira vez e 2 retornos;</a:t>
            </a:r>
          </a:p>
          <a:p>
            <a:pPr lvl="1">
              <a:buFont typeface="Wingdings" panose="05000000000000000000" pitchFamily="2" charset="2"/>
              <a:buChar char="§"/>
              <a:defRPr sz="2000"/>
            </a:pPr>
            <a:endParaRPr lang="pt-BR" sz="2000" b="1" dirty="0">
              <a:solidFill>
                <a:schemeClr val="tx1"/>
              </a:solidFill>
            </a:endParaRPr>
          </a:p>
          <a:p>
            <a:pPr marL="349251" lvl="1" indent="0">
              <a:buNone/>
              <a:defRPr sz="2000"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50510986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Dinâmica</a:t>
            </a:r>
            <a:endParaRPr dirty="0"/>
          </a:p>
        </p:txBody>
      </p:sp>
      <p:sp>
        <p:nvSpPr>
          <p:cNvPr id="164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360218" y="2655456"/>
            <a:ext cx="8437418" cy="389393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Discussão de temas</a:t>
            </a:r>
            <a:r>
              <a:rPr lang="en-US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 10.30 horas </a:t>
            </a:r>
            <a:endParaRPr lang="pt-BR" sz="2000" b="1" dirty="0">
              <a:solidFill>
                <a:schemeClr val="tx1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  <a:defRPr sz="2000"/>
            </a:pPr>
            <a:r>
              <a:rPr lang="pt-BR" sz="2000" b="1" dirty="0">
                <a:solidFill>
                  <a:schemeClr val="tx1"/>
                </a:solidFill>
              </a:rPr>
              <a:t>Temas: Cefaleias, Epilepsia, Neuropatia periféricas, Parkinson, AVC.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8435258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t-BR" dirty="0"/>
              <a:t>Cronograma</a:t>
            </a:r>
            <a:br>
              <a:rPr lang="pt-BR" dirty="0"/>
            </a:br>
            <a:r>
              <a:rPr lang="pt-BR" dirty="0"/>
              <a:t>1º período</a:t>
            </a:r>
            <a:endParaRPr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C186E43-9689-55F3-1C45-6D7F9368109F}"/>
              </a:ext>
            </a:extLst>
          </p:cNvPr>
          <p:cNvSpPr txBox="1"/>
          <p:nvPr/>
        </p:nvSpPr>
        <p:spPr>
          <a:xfrm>
            <a:off x="949123" y="2579466"/>
            <a:ext cx="7737677" cy="40934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pt-BR" sz="2000" b="1" dirty="0"/>
              <a:t> TURMA A2 – SEGUNDA</a:t>
            </a:r>
          </a:p>
          <a:p>
            <a:endParaRPr lang="pt-BR" sz="2000" dirty="0"/>
          </a:p>
          <a:p>
            <a:r>
              <a:rPr lang="pt-BR" sz="2000" dirty="0"/>
              <a:t>09/02 – Acolhimento / Anamnese</a:t>
            </a:r>
          </a:p>
          <a:p>
            <a:r>
              <a:rPr lang="pt-BR" sz="2000" dirty="0"/>
              <a:t>23/02  – Ambulatório e Cefaleias (Professor Emanuel)</a:t>
            </a:r>
          </a:p>
          <a:p>
            <a:r>
              <a:rPr lang="pt-BR" sz="2000" dirty="0"/>
              <a:t>02/03  - Ambulatório e Epilepsias (</a:t>
            </a:r>
            <a:r>
              <a:rPr lang="pt-BR" sz="2000" dirty="0" err="1"/>
              <a:t>Profa</a:t>
            </a:r>
            <a:r>
              <a:rPr lang="pt-BR" sz="2000" dirty="0"/>
              <a:t> Marina)</a:t>
            </a:r>
          </a:p>
          <a:p>
            <a:r>
              <a:rPr lang="pt-BR" sz="2000" dirty="0"/>
              <a:t>09/03 -Ambulatório e Neuropatias Periféricas (</a:t>
            </a:r>
            <a:r>
              <a:rPr lang="pt-BR" sz="2000" dirty="0" err="1"/>
              <a:t>Prof</a:t>
            </a:r>
            <a:r>
              <a:rPr lang="pt-BR" sz="2000" dirty="0"/>
              <a:t> Sergio)</a:t>
            </a:r>
          </a:p>
          <a:p>
            <a:r>
              <a:rPr lang="pt-BR" sz="2000" dirty="0"/>
              <a:t>16/03- Ambulatório e </a:t>
            </a:r>
            <a:r>
              <a:rPr lang="pt-BR" sz="2000" dirty="0" err="1"/>
              <a:t>Parkinsonimo</a:t>
            </a:r>
            <a:r>
              <a:rPr lang="pt-BR" sz="2000" dirty="0"/>
              <a:t>/Doença de Parkinson (</a:t>
            </a:r>
            <a:r>
              <a:rPr lang="pt-BR" sz="2000" dirty="0" err="1"/>
              <a:t>Prof</a:t>
            </a:r>
            <a:r>
              <a:rPr lang="pt-BR" sz="2000" dirty="0"/>
              <a:t> </a:t>
            </a:r>
            <a:r>
              <a:rPr lang="pt-BR" sz="2000" dirty="0" err="1"/>
              <a:t>Yago</a:t>
            </a:r>
            <a:r>
              <a:rPr lang="pt-BR" sz="2000" dirty="0"/>
              <a:t>)</a:t>
            </a:r>
          </a:p>
          <a:p>
            <a:r>
              <a:rPr lang="pt-BR" sz="2000" dirty="0"/>
              <a:t>23/03- AVC (Professor </a:t>
            </a:r>
            <a:r>
              <a:rPr lang="pt-BR" sz="2000" dirty="0" err="1"/>
              <a:t>Yago</a:t>
            </a:r>
            <a:r>
              <a:rPr lang="pt-BR" sz="2000" dirty="0"/>
              <a:t>) </a:t>
            </a:r>
          </a:p>
          <a:p>
            <a:r>
              <a:rPr lang="pt-BR" sz="2000" dirty="0"/>
              <a:t>27/03- AMBULATÓRIO/DISCUSSAO DE CASOS </a:t>
            </a:r>
          </a:p>
          <a:p>
            <a:r>
              <a:rPr lang="pt-BR" sz="2000" dirty="0"/>
              <a:t>30/03 A2 e B2 TESTE E DEVOLUTIVA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6778610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8ACFF-171B-6676-1EB3-C7F6268C4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>
            <a:extLst>
              <a:ext uri="{FF2B5EF4-FFF2-40B4-BE49-F238E27FC236}">
                <a16:creationId xmlns:a16="http://schemas.microsoft.com/office/drawing/2014/main" id="{E5536323-B261-FBB3-DFC4-8703D7DE1F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t-BR" dirty="0"/>
              <a:t>Cronograma</a:t>
            </a:r>
            <a:br>
              <a:rPr lang="pt-BR" dirty="0"/>
            </a:br>
            <a:r>
              <a:rPr lang="pt-BR" dirty="0"/>
              <a:t>1º período</a:t>
            </a:r>
            <a:endParaRPr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33F403B-21CA-DAE8-945F-A04E9AFEC1D0}"/>
              </a:ext>
            </a:extLst>
          </p:cNvPr>
          <p:cNvSpPr txBox="1"/>
          <p:nvPr/>
        </p:nvSpPr>
        <p:spPr>
          <a:xfrm>
            <a:off x="949123" y="2579466"/>
            <a:ext cx="7737677" cy="44012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pt-BR" sz="2000" b="1" dirty="0"/>
              <a:t> TURMA B2 – SEXTA</a:t>
            </a:r>
          </a:p>
          <a:p>
            <a:endParaRPr lang="pt-BR" sz="2000" dirty="0"/>
          </a:p>
          <a:p>
            <a:r>
              <a:rPr lang="pt-BR" sz="2000" dirty="0"/>
              <a:t>06/02 – Acolhimento / Anamnese</a:t>
            </a:r>
          </a:p>
          <a:p>
            <a:r>
              <a:rPr lang="pt-BR" sz="2000" dirty="0"/>
              <a:t>13/02  – Ambulatório e Cefaleias (Professor Emanuel)</a:t>
            </a:r>
          </a:p>
          <a:p>
            <a:r>
              <a:rPr lang="pt-BR" sz="2000" dirty="0"/>
              <a:t>20/02  - Ambulatório e Epilepsias (</a:t>
            </a:r>
            <a:r>
              <a:rPr lang="pt-BR" sz="2000" dirty="0" err="1"/>
              <a:t>Profa</a:t>
            </a:r>
            <a:r>
              <a:rPr lang="pt-BR" sz="2000" dirty="0"/>
              <a:t> Marina)</a:t>
            </a:r>
          </a:p>
          <a:p>
            <a:r>
              <a:rPr lang="pt-BR" sz="2000" dirty="0"/>
              <a:t>27/02 -Ambulatório e Neuropatias Periféricas (</a:t>
            </a:r>
            <a:r>
              <a:rPr lang="pt-BR" sz="2000" dirty="0" err="1"/>
              <a:t>Prof</a:t>
            </a:r>
            <a:r>
              <a:rPr lang="pt-BR" sz="2000" dirty="0"/>
              <a:t> Sergio)</a:t>
            </a:r>
          </a:p>
          <a:p>
            <a:r>
              <a:rPr lang="pt-BR" sz="2000" dirty="0"/>
              <a:t>06/03- Ambulatório e </a:t>
            </a:r>
            <a:r>
              <a:rPr lang="pt-BR" sz="2000" dirty="0" err="1"/>
              <a:t>Parkinsonimo</a:t>
            </a:r>
            <a:r>
              <a:rPr lang="pt-BR" sz="2000" dirty="0"/>
              <a:t>/Doença de Parkinson (</a:t>
            </a:r>
            <a:r>
              <a:rPr lang="pt-BR" sz="2000" dirty="0" err="1"/>
              <a:t>Prof</a:t>
            </a:r>
            <a:r>
              <a:rPr lang="pt-BR" sz="2000" dirty="0"/>
              <a:t> </a:t>
            </a:r>
            <a:r>
              <a:rPr lang="pt-BR" sz="2000" dirty="0" err="1"/>
              <a:t>Yago</a:t>
            </a:r>
            <a:r>
              <a:rPr lang="pt-BR" sz="2000" dirty="0"/>
              <a:t>)</a:t>
            </a:r>
          </a:p>
          <a:p>
            <a:r>
              <a:rPr lang="pt-BR" sz="2000" dirty="0"/>
              <a:t>13/03- AVC (Professor </a:t>
            </a:r>
            <a:r>
              <a:rPr lang="pt-BR" sz="2000" dirty="0" err="1"/>
              <a:t>Yago</a:t>
            </a:r>
            <a:r>
              <a:rPr lang="pt-BR" sz="2000" dirty="0"/>
              <a:t>) </a:t>
            </a:r>
          </a:p>
          <a:p>
            <a:r>
              <a:rPr lang="pt-BR" sz="2000" dirty="0"/>
              <a:t>20/03- ambulatório/ DISCUSSÃO DE CASOS </a:t>
            </a:r>
          </a:p>
          <a:p>
            <a:r>
              <a:rPr lang="pt-BR" sz="2000" dirty="0"/>
              <a:t>27/03- ambulatório/ DISCUSSÃO DE CASOS </a:t>
            </a:r>
          </a:p>
          <a:p>
            <a:r>
              <a:rPr lang="pt-BR" sz="2000" dirty="0"/>
              <a:t>30/03- A2 e B2 TESTE E DEVOLUTIVA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77758245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Cronograma</a:t>
            </a:r>
            <a:br>
              <a:rPr lang="pt-BR" dirty="0"/>
            </a:br>
            <a:r>
              <a:rPr lang="pt-BR" dirty="0"/>
              <a:t>2º período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C186E43-9689-55F3-1C45-6D7F9368109F}"/>
              </a:ext>
            </a:extLst>
          </p:cNvPr>
          <p:cNvSpPr txBox="1"/>
          <p:nvPr/>
        </p:nvSpPr>
        <p:spPr>
          <a:xfrm>
            <a:off x="949123" y="2579466"/>
            <a:ext cx="7737677" cy="40934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pt-BR" sz="2000" b="1" dirty="0"/>
              <a:t> TURMA A1 – SEGUNDA</a:t>
            </a:r>
          </a:p>
          <a:p>
            <a:endParaRPr lang="pt-BR" sz="2000" dirty="0"/>
          </a:p>
          <a:p>
            <a:r>
              <a:rPr lang="pt-BR" sz="2000" dirty="0"/>
              <a:t>06/04  – Acolhimento / Anamnese</a:t>
            </a:r>
          </a:p>
          <a:p>
            <a:r>
              <a:rPr lang="pt-BR" sz="2000" dirty="0"/>
              <a:t>13/04  – Ambulatório e Cefaleias (Professor Emanuel)</a:t>
            </a:r>
          </a:p>
          <a:p>
            <a:r>
              <a:rPr lang="pt-BR" sz="2000" dirty="0"/>
              <a:t>20/04  - Ambulatório e Epilepsias (</a:t>
            </a:r>
            <a:r>
              <a:rPr lang="pt-BR" sz="2000" dirty="0" err="1"/>
              <a:t>Profa</a:t>
            </a:r>
            <a:r>
              <a:rPr lang="pt-BR" sz="2000" dirty="0"/>
              <a:t> Marina)</a:t>
            </a:r>
          </a:p>
          <a:p>
            <a:r>
              <a:rPr lang="pt-BR" sz="2000" dirty="0"/>
              <a:t>27/04 -Ambulatório e Neuropatias Periféricas (</a:t>
            </a:r>
            <a:r>
              <a:rPr lang="pt-BR" sz="2000" dirty="0" err="1"/>
              <a:t>Prof</a:t>
            </a:r>
            <a:r>
              <a:rPr lang="pt-BR" sz="2000" dirty="0"/>
              <a:t> Sergio)</a:t>
            </a:r>
          </a:p>
          <a:p>
            <a:r>
              <a:rPr lang="pt-BR" sz="2000" dirty="0"/>
              <a:t>04/05- Ambulatório e </a:t>
            </a:r>
            <a:r>
              <a:rPr lang="pt-BR" sz="2000" dirty="0" err="1"/>
              <a:t>Parkinsonimo</a:t>
            </a:r>
            <a:r>
              <a:rPr lang="pt-BR" sz="2000" dirty="0"/>
              <a:t>/Doença de Parkinson (</a:t>
            </a:r>
            <a:r>
              <a:rPr lang="pt-BR" sz="2000" dirty="0" err="1"/>
              <a:t>Prof</a:t>
            </a:r>
            <a:r>
              <a:rPr lang="pt-BR" sz="2000" dirty="0"/>
              <a:t> </a:t>
            </a:r>
            <a:r>
              <a:rPr lang="pt-BR" sz="2000" dirty="0" err="1"/>
              <a:t>Yago</a:t>
            </a:r>
            <a:r>
              <a:rPr lang="pt-BR" sz="2000" dirty="0"/>
              <a:t>)</a:t>
            </a:r>
          </a:p>
          <a:p>
            <a:r>
              <a:rPr lang="pt-BR" sz="2000" dirty="0"/>
              <a:t>11/05- AVC (Professor </a:t>
            </a:r>
            <a:r>
              <a:rPr lang="pt-BR" sz="2000" dirty="0" err="1"/>
              <a:t>Yago</a:t>
            </a:r>
            <a:r>
              <a:rPr lang="pt-BR" sz="2000" dirty="0"/>
              <a:t>) </a:t>
            </a:r>
          </a:p>
          <a:p>
            <a:r>
              <a:rPr lang="pt-BR" sz="2000" dirty="0"/>
              <a:t>18/05 Ambulatório/Discussão de casos</a:t>
            </a:r>
          </a:p>
          <a:p>
            <a:r>
              <a:rPr lang="pt-BR" sz="2000" dirty="0"/>
              <a:t>25/05 Ambulatório/Discussão de casos</a:t>
            </a:r>
          </a:p>
          <a:p>
            <a:r>
              <a:rPr lang="pt-BR" sz="2000" dirty="0"/>
              <a:t>29/05- A1 e B1 TESTE E DEVOLUTIVA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42833773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Cronograma</a:t>
            </a:r>
            <a:br>
              <a:rPr lang="pt-BR" dirty="0"/>
            </a:br>
            <a:r>
              <a:rPr lang="pt-BR" dirty="0"/>
              <a:t>2º período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C186E43-9689-55F3-1C45-6D7F9368109F}"/>
              </a:ext>
            </a:extLst>
          </p:cNvPr>
          <p:cNvSpPr txBox="1"/>
          <p:nvPr/>
        </p:nvSpPr>
        <p:spPr>
          <a:xfrm>
            <a:off x="949123" y="2579466"/>
            <a:ext cx="7737677" cy="34778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pt-BR" sz="2000" b="1" dirty="0"/>
              <a:t> TURMA B1 – SEXTA</a:t>
            </a:r>
          </a:p>
          <a:p>
            <a:endParaRPr lang="pt-BR" sz="2000" dirty="0"/>
          </a:p>
          <a:p>
            <a:r>
              <a:rPr lang="pt-BR" sz="2000" dirty="0"/>
              <a:t>10/04  – Acolhimento / Anamnese</a:t>
            </a:r>
          </a:p>
          <a:p>
            <a:r>
              <a:rPr lang="pt-BR" sz="2000" dirty="0"/>
              <a:t>17/04  – Ambulatório e Cefaleias (Professor Emanuel)</a:t>
            </a:r>
          </a:p>
          <a:p>
            <a:r>
              <a:rPr lang="pt-BR" sz="2000" dirty="0"/>
              <a:t>24/04  - Ambulatório e Epilepsias (</a:t>
            </a:r>
            <a:r>
              <a:rPr lang="pt-BR" sz="2000" dirty="0" err="1"/>
              <a:t>Profa</a:t>
            </a:r>
            <a:r>
              <a:rPr lang="pt-BR" sz="2000" dirty="0"/>
              <a:t> Marina)</a:t>
            </a:r>
          </a:p>
          <a:p>
            <a:r>
              <a:rPr lang="pt-BR" sz="2000" dirty="0"/>
              <a:t>08/05 -Ambulatório e Neuropatias Periféricas (</a:t>
            </a:r>
            <a:r>
              <a:rPr lang="pt-BR" sz="2000" dirty="0" err="1"/>
              <a:t>Prof</a:t>
            </a:r>
            <a:r>
              <a:rPr lang="pt-BR" sz="2000" dirty="0"/>
              <a:t> Sergio)</a:t>
            </a:r>
          </a:p>
          <a:p>
            <a:r>
              <a:rPr lang="pt-BR" sz="2000" dirty="0"/>
              <a:t>15/05- Ambulatório e </a:t>
            </a:r>
            <a:r>
              <a:rPr lang="pt-BR" sz="2000" dirty="0" err="1"/>
              <a:t>Parkinsonimo</a:t>
            </a:r>
            <a:r>
              <a:rPr lang="pt-BR" sz="2000" dirty="0"/>
              <a:t>/Doença de Parkinson (</a:t>
            </a:r>
            <a:r>
              <a:rPr lang="pt-BR" sz="2000" dirty="0" err="1"/>
              <a:t>Prof</a:t>
            </a:r>
            <a:r>
              <a:rPr lang="pt-BR" sz="2000" dirty="0"/>
              <a:t> </a:t>
            </a:r>
            <a:r>
              <a:rPr lang="pt-BR" sz="2000" dirty="0" err="1"/>
              <a:t>Yago</a:t>
            </a:r>
            <a:r>
              <a:rPr lang="pt-BR" sz="2000" dirty="0"/>
              <a:t>)</a:t>
            </a:r>
          </a:p>
          <a:p>
            <a:r>
              <a:rPr lang="pt-BR" sz="2000" dirty="0"/>
              <a:t>22/05- Ambulatório e AVC (Professor </a:t>
            </a:r>
            <a:r>
              <a:rPr lang="pt-BR" sz="2000" dirty="0" err="1"/>
              <a:t>Yago</a:t>
            </a:r>
            <a:r>
              <a:rPr lang="pt-BR" sz="2000" dirty="0"/>
              <a:t>) </a:t>
            </a:r>
          </a:p>
          <a:p>
            <a:r>
              <a:rPr lang="pt-BR" sz="2000" dirty="0"/>
              <a:t>29/05- A1 e B1 TESTE E DEVOLUTIVA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90568870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424F6A9-7363-6405-AFC6-C0CE90E6704D}"/>
              </a:ext>
            </a:extLst>
          </p:cNvPr>
          <p:cNvSpPr txBox="1"/>
          <p:nvPr/>
        </p:nvSpPr>
        <p:spPr>
          <a:xfrm>
            <a:off x="-56272" y="2945422"/>
            <a:ext cx="2630658" cy="7078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Calisto MT"/>
              </a:rPr>
              <a:t>Formativa: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Calisto MT"/>
              </a:rPr>
              <a:t>Mini-CEX</a:t>
            </a:r>
            <a:r>
              <a:rPr kumimoji="0" lang="pt-B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sto MT"/>
              </a:rPr>
              <a:t>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EAC0D82-15A5-AF2F-CCFB-7F60A0FED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386" y="1329033"/>
            <a:ext cx="4324741" cy="5528967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D34DDF34-E954-62ED-D09A-9F4B24E5C32F}"/>
              </a:ext>
            </a:extLst>
          </p:cNvPr>
          <p:cNvSpPr txBox="1">
            <a:spLocks/>
          </p:cNvSpPr>
          <p:nvPr/>
        </p:nvSpPr>
        <p:spPr>
          <a:xfrm>
            <a:off x="125730" y="186032"/>
            <a:ext cx="9224010" cy="1143001"/>
          </a:xfrm>
          <a:prstGeom prst="rect">
            <a:avLst/>
          </a:prstGeom>
        </p:spPr>
        <p:txBody>
          <a:bodyPr/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Calisto MT"/>
              </a:defRPr>
            </a:lvl9pPr>
          </a:lstStyle>
          <a:p>
            <a:pPr hangingPunct="1"/>
            <a:r>
              <a:rPr lang="pt-BR" sz="3500" dirty="0"/>
              <a:t>Avaliação da aprendizagem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ítulo 1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Referências</a:t>
            </a:r>
          </a:p>
        </p:txBody>
      </p:sp>
      <p:sp>
        <p:nvSpPr>
          <p:cNvPr id="191" name="Text Placeholder 1"/>
          <p:cNvSpPr txBox="1">
            <a:spLocks noGrp="1"/>
          </p:cNvSpPr>
          <p:nvPr>
            <p:ph type="body" sz="half" idx="1"/>
          </p:nvPr>
        </p:nvSpPr>
        <p:spPr>
          <a:xfrm>
            <a:off x="530434" y="2087188"/>
            <a:ext cx="8156366" cy="326717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8000" b="1" i="0" dirty="0">
                <a:solidFill>
                  <a:schemeClr val="tx1"/>
                </a:solidFill>
                <a:effectLst/>
              </a:rPr>
              <a:t>Básica: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i="0" dirty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8000" b="1" i="0" dirty="0">
                <a:solidFill>
                  <a:schemeClr val="tx1"/>
                </a:solidFill>
                <a:effectLst/>
              </a:rPr>
              <a:t>GAGLIARDI, R</a:t>
            </a:r>
            <a:r>
              <a:rPr lang="pt-BR" sz="8000" b="1" dirty="0">
                <a:solidFill>
                  <a:schemeClr val="tx1"/>
                </a:solidFill>
              </a:rPr>
              <a:t>J</a:t>
            </a:r>
            <a:r>
              <a:rPr lang="pt-BR" sz="8000" b="1" i="0" dirty="0">
                <a:solidFill>
                  <a:schemeClr val="tx1"/>
                </a:solidFill>
                <a:effectLst/>
              </a:rPr>
              <a:t>; TAKAYANAGUI, OM. Tratado de Neurologia da Academia Brasileira de Neurologia. Segunda edição. Elsevier, 2019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i="0" dirty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80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BERTOLUCCI, P. H. F.; FERRAZ, H. B.; BARSOTINI, O. G P. et al. Neurologia: Diagnóstico e Tratamento. 3° Ed. Manole, 2021. </a:t>
            </a:r>
            <a:endParaRPr lang="pt-BR" sz="8000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8000" b="1" i="0" dirty="0">
                <a:solidFill>
                  <a:schemeClr val="tx1"/>
                </a:solidFill>
                <a:effectLst/>
              </a:rPr>
              <a:t>NITRINI, R.</a:t>
            </a:r>
            <a:r>
              <a:rPr lang="pt-BR" sz="8000" b="1" i="0" dirty="0">
                <a:solidFill>
                  <a:schemeClr val="tx1"/>
                </a:solidFill>
              </a:rPr>
              <a:t> BACHESCHI, L A</a:t>
            </a:r>
            <a:r>
              <a:rPr lang="pt-BR" sz="8000" b="1" i="0" dirty="0">
                <a:solidFill>
                  <a:schemeClr val="tx1"/>
                </a:solidFill>
                <a:effectLst/>
              </a:rPr>
              <a:t>. A neurologia que todo médico deve saber, Terceira edição, Atheneu, 2015.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8000" b="1" dirty="0">
                <a:solidFill>
                  <a:schemeClr val="tx1"/>
                </a:solidFill>
              </a:rPr>
              <a:t>CAMPBELL, W. BAROHN, R. </a:t>
            </a:r>
            <a:r>
              <a:rPr lang="pt-BR" sz="8000" b="1" i="0" dirty="0" err="1">
                <a:solidFill>
                  <a:schemeClr val="tx1"/>
                </a:solidFill>
                <a:effectLst/>
              </a:rPr>
              <a:t>DeJong</a:t>
            </a:r>
            <a:r>
              <a:rPr lang="pt-BR" sz="8000" b="1" i="0" dirty="0">
                <a:solidFill>
                  <a:schemeClr val="tx1"/>
                </a:solidFill>
                <a:effectLst/>
              </a:rPr>
              <a:t> - O Exame Neurológico. Guanabara Koogan; 8ª edição, 2021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8000" b="1" dirty="0">
                <a:solidFill>
                  <a:schemeClr val="tx1"/>
                </a:solidFill>
              </a:rPr>
              <a:t>Periódicos – últimos 5 anos – </a:t>
            </a:r>
            <a:r>
              <a:rPr lang="pt-BR" sz="8000" b="1" dirty="0" err="1">
                <a:solidFill>
                  <a:schemeClr val="tx1"/>
                </a:solidFill>
              </a:rPr>
              <a:t>ex</a:t>
            </a:r>
            <a:r>
              <a:rPr lang="pt-BR" sz="8000" b="1" dirty="0">
                <a:solidFill>
                  <a:schemeClr val="tx1"/>
                </a:solidFill>
              </a:rPr>
              <a:t>: Continuum </a:t>
            </a:r>
            <a:r>
              <a:rPr lang="pt-BR" sz="8000" b="1" dirty="0" err="1">
                <a:solidFill>
                  <a:schemeClr val="tx1"/>
                </a:solidFill>
              </a:rPr>
              <a:t>neurology</a:t>
            </a:r>
            <a:endParaRPr lang="pt-BR" sz="8000" b="1" i="0" dirty="0">
              <a:solidFill>
                <a:schemeClr val="tx1"/>
              </a:solidFill>
              <a:effectLst/>
            </a:endParaRPr>
          </a:p>
          <a:p>
            <a:pPr marL="0" indent="0">
              <a:spcBef>
                <a:spcPts val="0"/>
              </a:spcBef>
              <a:buNone/>
            </a:pPr>
            <a:endParaRPr lang="pt-BR" sz="8000" b="1" i="0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pt-BR" sz="1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</a:rPr>
              <a:t>cOM</a:t>
            </a:r>
            <a:endParaRPr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Artigos</a:t>
            </a:r>
          </a:p>
        </p:txBody>
      </p:sp>
      <p:sp>
        <p:nvSpPr>
          <p:cNvPr id="4" name="Text Placeholder 1"/>
          <p:cNvSpPr txBox="1">
            <a:spLocks noGrp="1"/>
          </p:cNvSpPr>
          <p:nvPr>
            <p:ph type="body" sz="half" idx="1"/>
          </p:nvPr>
        </p:nvSpPr>
        <p:spPr>
          <a:xfrm>
            <a:off x="304800" y="2315788"/>
            <a:ext cx="8382000" cy="326717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Consensus of the Brazilian Headache Society (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SBCe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for the Prophylactic Treatment of Episodic Migraine: part I-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https://www.scielo.br/j/anp/a/pCNw8Dkyms3GXXrtgkmp6NM/?lang=en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Consensus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Brazilian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Headache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SBCe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for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prophylactic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episodic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migraine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Consenso da Sociedade Brasileira de Cefaleia (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SBCe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para o tratamento profilático da </a:t>
            </a:r>
            <a:r>
              <a:rPr lang="pt-BR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migrânea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episódica: parte II- 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https://www.scielo.br/j/anp/a/kFCt4Br3MxbfFFd6zq5LjXK/abstract/?lang=pt</a:t>
            </a:r>
            <a:endParaRPr lang="pt-BR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pt-BR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CLASSIFICAÇÃO INTERNACIONAL DAS CEFALEIAS 3ª EDIÇÃO- </a:t>
            </a:r>
            <a:r>
              <a:rPr lang="pt-BR" sz="8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https://ihs-headache.org/wp-content/uploads/2021/03/ICHD-3-Brazilian-Portuguese.pdf</a:t>
            </a:r>
            <a:endParaRPr lang="pt-B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pt-BR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i="0" dirty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8000" b="1" i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6197844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80" y="1028700"/>
            <a:ext cx="7690730" cy="538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99854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60" y="1092201"/>
            <a:ext cx="7647323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23352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630" y="1499918"/>
            <a:ext cx="7422974" cy="510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0411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430" y="1220517"/>
            <a:ext cx="7282370" cy="5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21093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017" y="1291944"/>
            <a:ext cx="7364402" cy="5223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03926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rPr dirty="0"/>
              <a:t>Local e </a:t>
            </a:r>
            <a:r>
              <a:rPr dirty="0" err="1"/>
              <a:t>Divisão</a:t>
            </a:r>
            <a:r>
              <a:rPr dirty="0"/>
              <a:t> de </a:t>
            </a:r>
            <a:r>
              <a:rPr dirty="0" err="1"/>
              <a:t>turma</a:t>
            </a:r>
            <a:endParaRPr dirty="0"/>
          </a:p>
        </p:txBody>
      </p:sp>
      <p:sp>
        <p:nvSpPr>
          <p:cNvPr id="164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360218" y="2484006"/>
            <a:ext cx="8437418" cy="531495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sz="2000" b="1" dirty="0" err="1">
                <a:solidFill>
                  <a:schemeClr val="tx1"/>
                </a:solidFill>
              </a:rPr>
              <a:t>Dinâmica</a:t>
            </a:r>
            <a:r>
              <a:rPr sz="2000" b="1" dirty="0">
                <a:solidFill>
                  <a:schemeClr val="tx1"/>
                </a:solidFill>
              </a:rPr>
              <a:t>:  aulas </a:t>
            </a:r>
            <a:r>
              <a:rPr sz="2000" b="1" dirty="0" err="1">
                <a:solidFill>
                  <a:schemeClr val="tx1"/>
                </a:solidFill>
              </a:rPr>
              <a:t>práticas</a:t>
            </a:r>
            <a:r>
              <a:rPr sz="2000" b="1" dirty="0">
                <a:solidFill>
                  <a:schemeClr val="tx1"/>
                </a:solidFill>
              </a:rPr>
              <a:t> </a:t>
            </a:r>
            <a:r>
              <a:rPr sz="2000" b="1" dirty="0" err="1">
                <a:solidFill>
                  <a:schemeClr val="tx1"/>
                </a:solidFill>
              </a:rPr>
              <a:t>às</a:t>
            </a:r>
            <a:r>
              <a:rPr sz="2000" b="1" dirty="0">
                <a:solidFill>
                  <a:schemeClr val="tx1"/>
                </a:solidFill>
              </a:rPr>
              <a:t> 8h </a:t>
            </a:r>
            <a:r>
              <a:rPr sz="20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Segundas</a:t>
            </a:r>
            <a:r>
              <a:rPr sz="2000" b="1" dirty="0">
                <a:solidFill>
                  <a:schemeClr val="tx1"/>
                </a:solidFill>
                <a:highlight>
                  <a:srgbClr val="FFFF00"/>
                </a:highlight>
              </a:rPr>
              <a:t> e </a:t>
            </a:r>
            <a:r>
              <a:rPr sz="2000" b="1" dirty="0" err="1">
                <a:solidFill>
                  <a:schemeClr val="tx1"/>
                </a:solidFill>
                <a:highlight>
                  <a:srgbClr val="FFFF00"/>
                </a:highlight>
              </a:rPr>
              <a:t>Sextas</a:t>
            </a:r>
            <a:endParaRPr sz="2000" b="1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sz="2000" b="1" dirty="0">
                <a:solidFill>
                  <a:schemeClr val="tx1"/>
                </a:solidFill>
              </a:rPr>
              <a:t>Local: </a:t>
            </a:r>
            <a:r>
              <a:rPr sz="2000" b="1" dirty="0" err="1">
                <a:solidFill>
                  <a:schemeClr val="tx1"/>
                </a:solidFill>
              </a:rPr>
              <a:t>Ambulatório</a:t>
            </a:r>
            <a:r>
              <a:rPr sz="2000" b="1" dirty="0">
                <a:solidFill>
                  <a:schemeClr val="tx1"/>
                </a:solidFill>
              </a:rPr>
              <a:t> </a:t>
            </a:r>
            <a:r>
              <a:rPr sz="2000" b="1" dirty="0" err="1">
                <a:solidFill>
                  <a:schemeClr val="tx1"/>
                </a:solidFill>
              </a:rPr>
              <a:t>Unifamaz</a:t>
            </a:r>
            <a:r>
              <a:rPr sz="2000" b="1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sz="2000" b="1" dirty="0" err="1">
                <a:solidFill>
                  <a:schemeClr val="tx1"/>
                </a:solidFill>
              </a:rPr>
              <a:t>Divisão</a:t>
            </a:r>
            <a:r>
              <a:rPr sz="2000" b="1" dirty="0">
                <a:solidFill>
                  <a:schemeClr val="tx1"/>
                </a:solidFill>
              </a:rPr>
              <a:t> das sub-</a:t>
            </a:r>
            <a:r>
              <a:rPr sz="2000" b="1" dirty="0" err="1">
                <a:solidFill>
                  <a:schemeClr val="tx1"/>
                </a:solidFill>
              </a:rPr>
              <a:t>turmas</a:t>
            </a:r>
            <a:r>
              <a:rPr lang="pt-BR" sz="2000" b="1" dirty="0">
                <a:solidFill>
                  <a:schemeClr val="tx1"/>
                </a:solidFill>
              </a:rPr>
              <a:t>:</a:t>
            </a:r>
            <a:r>
              <a:rPr sz="2000" b="1" dirty="0">
                <a:solidFill>
                  <a:schemeClr val="tx1"/>
                </a:solidFill>
              </a:rPr>
              <a:t> </a:t>
            </a:r>
          </a:p>
          <a:p>
            <a:pPr lvl="1"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tx1"/>
                </a:solidFill>
              </a:rPr>
              <a:t>A</a:t>
            </a:r>
            <a:r>
              <a:rPr sz="2000" b="1" dirty="0">
                <a:solidFill>
                  <a:schemeClr val="tx1"/>
                </a:solidFill>
              </a:rPr>
              <a:t> </a:t>
            </a:r>
            <a:r>
              <a:rPr lang="pt-BR" sz="2000" b="1" dirty="0">
                <a:solidFill>
                  <a:schemeClr val="tx1"/>
                </a:solidFill>
              </a:rPr>
              <a:t>Segundas </a:t>
            </a:r>
          </a:p>
          <a:p>
            <a:pPr lvl="1"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tx1"/>
                </a:solidFill>
              </a:rPr>
              <a:t>B </a:t>
            </a:r>
            <a:r>
              <a:rPr sz="2000" b="1" dirty="0">
                <a:solidFill>
                  <a:schemeClr val="tx1"/>
                </a:solidFill>
              </a:rPr>
              <a:t>S</a:t>
            </a:r>
            <a:r>
              <a:rPr lang="pt-BR" sz="2000" b="1" dirty="0">
                <a:solidFill>
                  <a:schemeClr val="tx1"/>
                </a:solidFill>
              </a:rPr>
              <a:t>extas</a:t>
            </a:r>
            <a:r>
              <a:rPr sz="2000" b="1" dirty="0">
                <a:solidFill>
                  <a:schemeClr val="tx1"/>
                </a:solidFill>
              </a:rPr>
              <a:t> </a:t>
            </a:r>
            <a:endParaRPr lang="pt-BR" sz="2000" b="1" dirty="0">
              <a:solidFill>
                <a:schemeClr val="tx1"/>
              </a:solidFill>
            </a:endParaRPr>
          </a:p>
          <a:p>
            <a:pPr marL="349251" lvl="1" indent="0" algn="just">
              <a:lnSpc>
                <a:spcPct val="72900"/>
              </a:lnSpc>
              <a:buNone/>
            </a:pPr>
            <a:endParaRPr lang="pt-BR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 Placeholder 2"/>
          <p:cNvSpPr txBox="1">
            <a:spLocks noGrp="1"/>
          </p:cNvSpPr>
          <p:nvPr>
            <p:ph type="body" idx="1"/>
          </p:nvPr>
        </p:nvSpPr>
        <p:spPr>
          <a:xfrm>
            <a:off x="739775" y="2305960"/>
            <a:ext cx="7662865" cy="3809285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tx1"/>
                </a:solidFill>
              </a:rPr>
              <a:t>Divisão dos alunos (divisão feita pela coordenação)</a:t>
            </a:r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endParaRPr b="1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b="1" dirty="0">
                <a:solidFill>
                  <a:schemeClr val="tx1"/>
                </a:solidFill>
              </a:rPr>
              <a:t>Dr. Emanuel</a:t>
            </a:r>
            <a:r>
              <a:rPr lang="pt-BR" b="1" dirty="0">
                <a:solidFill>
                  <a:schemeClr val="tx1"/>
                </a:solidFill>
              </a:rPr>
              <a:t> (segunda e sexta)</a:t>
            </a:r>
            <a:endParaRPr b="1" dirty="0">
              <a:solidFill>
                <a:schemeClr val="tx1"/>
              </a:solidFill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pt-BR" b="1" dirty="0" err="1">
                <a:solidFill>
                  <a:schemeClr val="tx1"/>
                </a:solidFill>
              </a:rPr>
              <a:t>Dra</a:t>
            </a:r>
            <a:r>
              <a:rPr lang="pt-BR" b="1" dirty="0">
                <a:solidFill>
                  <a:schemeClr val="tx1"/>
                </a:solidFill>
              </a:rPr>
              <a:t> Bruna (segunda)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pt-BR" b="1" dirty="0" err="1">
                <a:solidFill>
                  <a:schemeClr val="tx1"/>
                </a:solidFill>
              </a:rPr>
              <a:t>Dra</a:t>
            </a:r>
            <a:r>
              <a:rPr lang="pt-BR" b="1" dirty="0">
                <a:solidFill>
                  <a:schemeClr val="tx1"/>
                </a:solidFill>
              </a:rPr>
              <a:t> Marina  ( segunda e sexta)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pt-BR" b="1" dirty="0" err="1">
                <a:solidFill>
                  <a:schemeClr val="tx1"/>
                </a:solidFill>
              </a:rPr>
              <a:t>Dr</a:t>
            </a:r>
            <a:r>
              <a:rPr lang="pt-BR" b="1" dirty="0">
                <a:solidFill>
                  <a:schemeClr val="tx1"/>
                </a:solidFill>
              </a:rPr>
              <a:t> Sergio  (segunda e sexta) 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pt-BR" b="1" dirty="0" err="1">
                <a:solidFill>
                  <a:schemeClr val="tx1"/>
                </a:solidFill>
              </a:rPr>
              <a:t>Dr</a:t>
            </a:r>
            <a:r>
              <a:rPr lang="pt-BR" b="1" dirty="0">
                <a:solidFill>
                  <a:schemeClr val="tx1"/>
                </a:solidFill>
              </a:rPr>
              <a:t> Yago (sexta)</a:t>
            </a:r>
            <a:endParaRPr b="1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b="1" dirty="0" err="1">
                <a:solidFill>
                  <a:schemeClr val="tx1"/>
                </a:solidFill>
              </a:rPr>
              <a:t>Os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alunos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irão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permanecer</a:t>
            </a:r>
            <a:r>
              <a:rPr b="1" dirty="0">
                <a:solidFill>
                  <a:schemeClr val="tx1"/>
                </a:solidFill>
              </a:rPr>
              <a:t> com o </a:t>
            </a:r>
            <a:r>
              <a:rPr b="1" dirty="0" err="1">
                <a:solidFill>
                  <a:schemeClr val="tx1"/>
                </a:solidFill>
              </a:rPr>
              <a:t>mesmo</a:t>
            </a:r>
            <a:r>
              <a:rPr b="1" dirty="0">
                <a:solidFill>
                  <a:schemeClr val="tx1"/>
                </a:solidFill>
              </a:rPr>
              <a:t> professor o </a:t>
            </a:r>
            <a:r>
              <a:rPr b="1" dirty="0" err="1">
                <a:solidFill>
                  <a:schemeClr val="tx1"/>
                </a:solidFill>
              </a:rPr>
              <a:t>estágio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todo</a:t>
            </a:r>
            <a:endParaRPr b="1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b="1" dirty="0" err="1">
                <a:solidFill>
                  <a:schemeClr val="tx1"/>
                </a:solidFill>
              </a:rPr>
              <a:t>Não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haverá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rodízio</a:t>
            </a:r>
            <a:r>
              <a:rPr b="1" dirty="0">
                <a:solidFill>
                  <a:schemeClr val="tx1"/>
                </a:solidFill>
              </a:rPr>
              <a:t> entre </a:t>
            </a:r>
            <a:r>
              <a:rPr b="1" dirty="0" err="1">
                <a:solidFill>
                  <a:schemeClr val="tx1"/>
                </a:solidFill>
              </a:rPr>
              <a:t>os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professores</a:t>
            </a:r>
            <a:endParaRPr b="1" dirty="0">
              <a:solidFill>
                <a:schemeClr val="tx1"/>
              </a:solidFill>
            </a:endParaRPr>
          </a:p>
        </p:txBody>
      </p:sp>
      <p:sp>
        <p:nvSpPr>
          <p:cNvPr id="170" name="Título 1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Dinâmica</a:t>
            </a:r>
            <a:endParaRPr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/>
          <p:cNvSpPr txBox="1">
            <a:spLocks noGrp="1"/>
          </p:cNvSpPr>
          <p:nvPr>
            <p:ph type="title"/>
          </p:nvPr>
        </p:nvSpPr>
        <p:spPr>
          <a:xfrm>
            <a:off x="457200" y="345140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Pactos</a:t>
            </a:r>
            <a:endParaRPr dirty="0"/>
          </a:p>
        </p:txBody>
      </p:sp>
      <p:sp>
        <p:nvSpPr>
          <p:cNvPr id="164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360218" y="2655456"/>
            <a:ext cx="8437418" cy="389393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OBS : ALUNO DEVERÁ CHEGAR ATÉ AS 8h</a:t>
            </a:r>
            <a:endParaRPr lang="pt-BR" sz="2000" b="1" dirty="0">
              <a:solidFill>
                <a:schemeClr val="tx1"/>
              </a:solidFill>
            </a:endParaRPr>
          </a:p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tx1"/>
                </a:solidFill>
              </a:rPr>
              <a:t>Tolerância de 15 min</a:t>
            </a:r>
          </a:p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chemeClr val="tx1"/>
                </a:solidFill>
              </a:rPr>
              <a:t>Regras para atrasos: </a:t>
            </a:r>
            <a:endParaRPr lang="pt-BR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1800" b="1" i="0" u="none" strike="noStrike" baseline="0" dirty="0">
                <a:solidFill>
                  <a:srgbClr val="000000"/>
                </a:solidFill>
              </a:rPr>
              <a:t>Atraso A PARTIR DE 15 MINUTOS: o aluno receberá UMA (01) FALTA e será descontado 0,5 ponto na nota da atividade formativa do dia ou equivalente.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1800" b="1" i="0" u="none" strike="noStrike" baseline="0" dirty="0">
                <a:solidFill>
                  <a:srgbClr val="000000"/>
                </a:solidFill>
              </a:rPr>
              <a:t>Atrasos SUBSEQUENTES: o aluno levará falta proporcional ao total de horas/atividade perdidas e lhe será atribuída nota zero na formativa. </a:t>
            </a:r>
          </a:p>
          <a:p>
            <a:pPr algn="just">
              <a:lnSpc>
                <a:spcPct val="72900"/>
              </a:lnSpc>
              <a:buFont typeface="Wingdings" panose="05000000000000000000" pitchFamily="2" charset="2"/>
              <a:buChar char="§"/>
            </a:pP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48688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Genesis">
  <a:themeElements>
    <a:clrScheme name="Genesi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00FF"/>
      </a:hlink>
      <a:folHlink>
        <a:srgbClr val="FF00FF"/>
      </a:folHlink>
    </a:clrScheme>
    <a:fontScheme name="Genesis">
      <a:majorFont>
        <a:latin typeface="Helvetica"/>
        <a:ea typeface="Helvetica"/>
        <a:cs typeface="Helvetica"/>
      </a:majorFont>
      <a:minorFont>
        <a:latin typeface="Calisto MT"/>
        <a:ea typeface="Calisto MT"/>
        <a:cs typeface="Calisto MT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88900" dist="50800" dir="11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50800" dir="11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50800" dir="11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88900" dist="50800" dir="11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88900" dist="50800" dir="11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enesis">
  <a:themeElements>
    <a:clrScheme name="Genesi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00FF"/>
      </a:hlink>
      <a:folHlink>
        <a:srgbClr val="FF00FF"/>
      </a:folHlink>
    </a:clrScheme>
    <a:fontScheme name="Genesis">
      <a:majorFont>
        <a:latin typeface="Helvetica"/>
        <a:ea typeface="Helvetica"/>
        <a:cs typeface="Helvetica"/>
      </a:majorFont>
      <a:minorFont>
        <a:latin typeface="Calisto MT"/>
        <a:ea typeface="Calisto MT"/>
        <a:cs typeface="Calisto MT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88900" dist="50800" dir="11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50800" dir="11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50800" dir="11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88900" dist="50800" dir="11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88900" dist="50800" dir="11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sto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588</Words>
  <Application>Microsoft Office PowerPoint</Application>
  <PresentationFormat>Apresentação na tela (4:3)</PresentationFormat>
  <Paragraphs>107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Genesis</vt:lpstr>
      <vt:lpstr> DISTÚRBIOS SENSORIAIS, MOTORES E LOCOMOÇÃO Habilidades Clínicas em Neurologia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Local e Divisão de turma</vt:lpstr>
      <vt:lpstr>Dinâmica</vt:lpstr>
      <vt:lpstr>Pactos</vt:lpstr>
      <vt:lpstr>Dinâmica</vt:lpstr>
      <vt:lpstr>Dinâmica</vt:lpstr>
      <vt:lpstr>Cronograma 1º período</vt:lpstr>
      <vt:lpstr>Cronograma 1º período</vt:lpstr>
      <vt:lpstr>Cronograma 2º período</vt:lpstr>
      <vt:lpstr>Cronograma 2º período</vt:lpstr>
      <vt:lpstr>Apresentação do PowerPoint</vt:lpstr>
      <vt:lpstr>Referências</vt:lpstr>
      <vt:lpstr>Artigos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DISTÚRBIOS SENSORIAIS, MOTORES E LOCOMOÇÃO Habilidades Clínicas em Neurologia</dc:title>
  <dc:creator>Diane Miranda</dc:creator>
  <cp:lastModifiedBy>Emanuel Sousa</cp:lastModifiedBy>
  <cp:revision>56</cp:revision>
  <dcterms:modified xsi:type="dcterms:W3CDTF">2026-03-19T17:22:56Z</dcterms:modified>
</cp:coreProperties>
</file>